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3"/>
  </p:notesMasterIdLst>
  <p:sldIdLst>
    <p:sldId id="327" r:id="rId2"/>
    <p:sldId id="330" r:id="rId3"/>
    <p:sldId id="336" r:id="rId4"/>
    <p:sldId id="363" r:id="rId5"/>
    <p:sldId id="362" r:id="rId6"/>
    <p:sldId id="358" r:id="rId7"/>
    <p:sldId id="364" r:id="rId8"/>
    <p:sldId id="365" r:id="rId9"/>
    <p:sldId id="337" r:id="rId10"/>
    <p:sldId id="342" r:id="rId11"/>
    <p:sldId id="366" r:id="rId1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E72909"/>
    <a:srgbClr val="ED5726"/>
    <a:srgbClr val="17375E"/>
    <a:srgbClr val="000000"/>
    <a:srgbClr val="333333"/>
    <a:srgbClr val="D9D9D9"/>
    <a:srgbClr val="67B9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59" autoAdjust="0"/>
  </p:normalViewPr>
  <p:slideViewPr>
    <p:cSldViewPr>
      <p:cViewPr>
        <p:scale>
          <a:sx n="61" d="100"/>
          <a:sy n="61" d="100"/>
        </p:scale>
        <p:origin x="-1812" y="-58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5CD806B1-8409-4E79-9377-A825795893F0}" type="datetimeFigureOut">
              <a:rPr lang="zh-CN" altLang="en-US"/>
              <a:pPr>
                <a:defRPr/>
              </a:pPr>
              <a:t>2016/4/14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8B163F85-478C-4373-8625-5F619DA3B7FE}" type="slidenum">
              <a:rPr lang="zh-CN" altLang="en-US"/>
              <a:pPr>
                <a:defRPr/>
              </a:pPr>
              <a:t>‹#›</a:t>
            </a:fld>
            <a:endParaRPr lang="zh-CN" altLang="en-US"/>
          </a:p>
        </p:txBody>
      </p:sp>
    </p:spTree>
    <p:extLst>
      <p:ext uri="{BB962C8B-B14F-4D97-AF65-F5344CB8AC3E}">
        <p14:creationId xmlns:p14="http://schemas.microsoft.com/office/powerpoint/2010/main" val="376664337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B21038B0-1F48-4B4C-8B5A-D2A7E36F4432}" type="datetimeFigureOut">
              <a:rPr lang="zh-CN" altLang="en-US"/>
              <a:pPr>
                <a:defRPr/>
              </a:pPr>
              <a:t>2016/4/14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99A53C5-B888-4D3A-B582-AE2004102621}"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7C717BD-5D7E-49C8-8222-B1871D888B71}" type="datetimeFigureOut">
              <a:rPr lang="zh-CN" altLang="en-US"/>
              <a:pPr>
                <a:defRPr/>
              </a:pPr>
              <a:t>2016/4/14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B005316-C031-4C8C-B846-05826E61FDBF}"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EF97179-E062-4196-B120-A5CAA867E286}" type="datetimeFigureOut">
              <a:rPr lang="zh-CN" altLang="en-US"/>
              <a:pPr>
                <a:defRPr/>
              </a:pPr>
              <a:t>2016/4/14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3242E71-5889-472E-A65D-FC4A5E3D0B5D}"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矩形 6"/>
          <p:cNvSpPr/>
          <p:nvPr userDrawn="1"/>
        </p:nvSpPr>
        <p:spPr>
          <a:xfrm>
            <a:off x="2500313" y="6415088"/>
            <a:ext cx="4510087" cy="558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标题 1"/>
          <p:cNvSpPr txBox="1">
            <a:spLocks/>
          </p:cNvSpPr>
          <p:nvPr userDrawn="1"/>
        </p:nvSpPr>
        <p:spPr>
          <a:xfrm>
            <a:off x="500063" y="-357188"/>
            <a:ext cx="8229600" cy="1143001"/>
          </a:xfrm>
          <a:prstGeom prst="rect">
            <a:avLst/>
          </a:prstGeom>
        </p:spPr>
        <p:txBody>
          <a:bodyPr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zh-CN" altLang="en-US" sz="1400" b="1" smtClean="0">
                <a:solidFill>
                  <a:srgbClr val="00B0F0"/>
                </a:solidFill>
                <a:latin typeface="+mj-ea"/>
              </a:rPr>
              <a:t>华   民   慈   善   基   金   会</a:t>
            </a:r>
            <a:endParaRPr lang="zh-CN" altLang="en-US" sz="1400" b="1" dirty="0">
              <a:solidFill>
                <a:srgbClr val="00B0F0"/>
              </a:solidFill>
              <a:latin typeface="+mj-ea"/>
            </a:endParaRPr>
          </a:p>
        </p:txBody>
      </p:sp>
      <p:sp>
        <p:nvSpPr>
          <p:cNvPr id="6" name="标题 1"/>
          <p:cNvSpPr txBox="1">
            <a:spLocks/>
          </p:cNvSpPr>
          <p:nvPr userDrawn="1"/>
        </p:nvSpPr>
        <p:spPr>
          <a:xfrm>
            <a:off x="571500" y="6072188"/>
            <a:ext cx="8229600" cy="1143000"/>
          </a:xfrm>
          <a:prstGeom prst="rect">
            <a:avLst/>
          </a:prstGeom>
        </p:spPr>
        <p:txBody>
          <a:bodyPr anchor="ctr">
            <a:normAutofit/>
          </a:bodyPr>
          <a:lstStyle/>
          <a:p>
            <a:pPr algn="ctr" fontAlgn="auto">
              <a:spcAft>
                <a:spcPts val="0"/>
              </a:spcAft>
              <a:defRPr/>
            </a:pPr>
            <a:r>
              <a:rPr lang="en-US" altLang="zh-CN" sz="1600" b="1" dirty="0">
                <a:solidFill>
                  <a:schemeClr val="bg1"/>
                </a:solidFill>
                <a:latin typeface="Comic Sans MS" pitchFamily="66" charset="0"/>
                <a:ea typeface="Arial Unicode MS" pitchFamily="34" charset="-122"/>
                <a:cs typeface="Arial" pitchFamily="34" charset="0"/>
              </a:rPr>
              <a:t> </a:t>
            </a:r>
            <a:r>
              <a:rPr lang="en-US" altLang="zh-CN" sz="1600" b="1" dirty="0" err="1">
                <a:solidFill>
                  <a:schemeClr val="bg1"/>
                </a:solidFill>
                <a:latin typeface="Comic Sans MS" pitchFamily="66" charset="0"/>
                <a:ea typeface="Arial Unicode MS" pitchFamily="34" charset="-122"/>
                <a:cs typeface="Arial" pitchFamily="34" charset="0"/>
              </a:rPr>
              <a:t>HuaMin</a:t>
            </a:r>
            <a:r>
              <a:rPr lang="en-US" altLang="zh-CN" sz="1600" b="1" dirty="0">
                <a:solidFill>
                  <a:schemeClr val="bg1"/>
                </a:solidFill>
                <a:latin typeface="Comic Sans MS" pitchFamily="66" charset="0"/>
                <a:ea typeface="Arial Unicode MS" pitchFamily="34" charset="-122"/>
                <a:cs typeface="Arial" pitchFamily="34" charset="0"/>
              </a:rPr>
              <a:t>   Charity   Foundation</a:t>
            </a:r>
            <a:endParaRPr lang="zh-CN" altLang="en-US" sz="1600" b="1" dirty="0">
              <a:solidFill>
                <a:schemeClr val="bg1"/>
              </a:solidFill>
              <a:latin typeface="Comic Sans MS" pitchFamily="66" charset="0"/>
              <a:ea typeface="Arial Unicode MS" pitchFamily="34" charset="-122"/>
              <a:cs typeface="Arial" pitchFamily="34" charset="0"/>
            </a:endParaRPr>
          </a:p>
        </p:txBody>
      </p:sp>
      <p:sp>
        <p:nvSpPr>
          <p:cNvPr id="7" name="标题 1"/>
          <p:cNvSpPr txBox="1">
            <a:spLocks/>
          </p:cNvSpPr>
          <p:nvPr userDrawn="1"/>
        </p:nvSpPr>
        <p:spPr>
          <a:xfrm>
            <a:off x="571500" y="5715000"/>
            <a:ext cx="8229600" cy="1143000"/>
          </a:xfrm>
          <a:prstGeom prst="rect">
            <a:avLst/>
          </a:prstGeom>
        </p:spPr>
        <p:txBody>
          <a:bodyPr anchor="ctr">
            <a:normAutofit/>
          </a:bodyPr>
          <a:lstStyle/>
          <a:p>
            <a:pPr algn="ctr" fontAlgn="auto">
              <a:spcAft>
                <a:spcPts val="0"/>
              </a:spcAft>
              <a:defRPr/>
            </a:pPr>
            <a:r>
              <a:rPr lang="zh-CN" altLang="en-US" sz="800" b="1" dirty="0">
                <a:solidFill>
                  <a:srgbClr val="00B0F0"/>
                </a:solidFill>
                <a:latin typeface="+mj-ea"/>
                <a:ea typeface="+mj-ea"/>
                <a:cs typeface="+mj-cs"/>
              </a:rPr>
              <a:t>地址：北京市东城区西总布胡同</a:t>
            </a:r>
            <a:r>
              <a:rPr lang="en-US" altLang="zh-CN" sz="800" b="1" dirty="0">
                <a:solidFill>
                  <a:srgbClr val="00B0F0"/>
                </a:solidFill>
                <a:latin typeface="+mj-ea"/>
                <a:ea typeface="+mj-ea"/>
                <a:cs typeface="+mj-cs"/>
              </a:rPr>
              <a:t>13</a:t>
            </a:r>
            <a:r>
              <a:rPr lang="zh-CN" altLang="en-US" sz="800" b="1" dirty="0">
                <a:solidFill>
                  <a:srgbClr val="00B0F0"/>
                </a:solidFill>
                <a:latin typeface="+mj-ea"/>
                <a:ea typeface="+mj-ea"/>
                <a:cs typeface="+mj-cs"/>
              </a:rPr>
              <a:t>号 邮编：</a:t>
            </a:r>
            <a:r>
              <a:rPr lang="en-US" altLang="zh-CN" sz="800" b="1" dirty="0">
                <a:solidFill>
                  <a:srgbClr val="00B0F0"/>
                </a:solidFill>
                <a:latin typeface="+mj-ea"/>
                <a:ea typeface="+mj-ea"/>
                <a:cs typeface="+mj-cs"/>
              </a:rPr>
              <a:t>100005 </a:t>
            </a:r>
            <a:r>
              <a:rPr lang="zh-CN" altLang="en-US" sz="800" b="1" dirty="0">
                <a:solidFill>
                  <a:srgbClr val="00B0F0"/>
                </a:solidFill>
                <a:latin typeface="+mj-ea"/>
                <a:ea typeface="+mj-ea"/>
                <a:cs typeface="+mj-cs"/>
              </a:rPr>
              <a:t>电话：</a:t>
            </a:r>
            <a:r>
              <a:rPr lang="en-US" altLang="zh-CN" sz="800" b="1" dirty="0">
                <a:solidFill>
                  <a:srgbClr val="00B0F0"/>
                </a:solidFill>
                <a:latin typeface="+mj-ea"/>
                <a:ea typeface="+mj-ea"/>
                <a:cs typeface="+mj-cs"/>
              </a:rPr>
              <a:t>010-85120939  </a:t>
            </a:r>
            <a:r>
              <a:rPr lang="en-US" altLang="zh-CN" sz="800" b="1" dirty="0">
                <a:solidFill>
                  <a:srgbClr val="00B0F0"/>
                </a:solidFill>
                <a:latin typeface="+mj-ea"/>
                <a:ea typeface="+mn-ea"/>
              </a:rPr>
              <a:t>www.chinahuamin.org</a:t>
            </a:r>
            <a:endParaRPr lang="zh-CN" altLang="en-US" sz="800" b="1" dirty="0">
              <a:solidFill>
                <a:srgbClr val="00B0F0"/>
              </a:solidFill>
              <a:latin typeface="+mj-ea"/>
              <a:ea typeface="+mn-ea"/>
            </a:endParaRPr>
          </a:p>
        </p:txBody>
      </p:sp>
      <p:pic>
        <p:nvPicPr>
          <p:cNvPr id="8" name="内容占位符 27" descr="未命名3.jpg"/>
          <p:cNvPicPr>
            <a:picLocks noChangeAspect="1"/>
          </p:cNvPicPr>
          <p:nvPr userDrawn="1"/>
        </p:nvPicPr>
        <p:blipFill>
          <a:blip r:embed="rId2"/>
          <a:srcRect/>
          <a:stretch>
            <a:fillRect/>
          </a:stretch>
        </p:blipFill>
        <p:spPr bwMode="auto">
          <a:xfrm>
            <a:off x="4572000" y="5857875"/>
            <a:ext cx="366713" cy="361950"/>
          </a:xfrm>
          <a:prstGeom prst="rect">
            <a:avLst/>
          </a:prstGeom>
          <a:noFill/>
          <a:ln w="9525">
            <a:noFill/>
            <a:miter lim="800000"/>
            <a:headEnd/>
            <a:tailEnd/>
          </a:ln>
        </p:spPr>
      </p:pic>
      <p:sp>
        <p:nvSpPr>
          <p:cNvPr id="9" name="矩形 11"/>
          <p:cNvSpPr/>
          <p:nvPr userDrawn="1"/>
        </p:nvSpPr>
        <p:spPr>
          <a:xfrm>
            <a:off x="2716213" y="-228600"/>
            <a:ext cx="4143375" cy="28733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 name="日期占位符 3"/>
          <p:cNvSpPr>
            <a:spLocks noGrp="1"/>
          </p:cNvSpPr>
          <p:nvPr>
            <p:ph type="dt" sz="half" idx="10"/>
          </p:nvPr>
        </p:nvSpPr>
        <p:spPr/>
        <p:txBody>
          <a:bodyPr/>
          <a:lstStyle>
            <a:lvl1pPr>
              <a:defRPr/>
            </a:lvl1pPr>
          </a:lstStyle>
          <a:p>
            <a:pPr>
              <a:defRPr/>
            </a:pPr>
            <a:fld id="{8A7A6C3B-E320-4801-A879-FF44DDFBF973}" type="datetimeFigureOut">
              <a:rPr lang="zh-CN" altLang="en-US"/>
              <a:pPr>
                <a:defRPr/>
              </a:pPr>
              <a:t>2016/4/14</a:t>
            </a:fld>
            <a:endParaRPr lang="zh-CN" altLang="en-US"/>
          </a:p>
        </p:txBody>
      </p:sp>
      <p:sp>
        <p:nvSpPr>
          <p:cNvPr id="11" name="页脚占位符 4"/>
          <p:cNvSpPr>
            <a:spLocks noGrp="1"/>
          </p:cNvSpPr>
          <p:nvPr>
            <p:ph type="ftr" sz="quarter" idx="11"/>
          </p:nvPr>
        </p:nvSpPr>
        <p:spPr/>
        <p:txBody>
          <a:bodyPr/>
          <a:lstStyle>
            <a:lvl1pPr>
              <a:defRPr/>
            </a:lvl1pPr>
          </a:lstStyle>
          <a:p>
            <a:pPr>
              <a:defRPr/>
            </a:pPr>
            <a:endParaRPr lang="zh-CN" altLang="en-US"/>
          </a:p>
        </p:txBody>
      </p:sp>
      <p:sp>
        <p:nvSpPr>
          <p:cNvPr id="12" name="灯片编号占位符 5"/>
          <p:cNvSpPr>
            <a:spLocks noGrp="1"/>
          </p:cNvSpPr>
          <p:nvPr>
            <p:ph type="sldNum" sz="quarter" idx="12"/>
          </p:nvPr>
        </p:nvSpPr>
        <p:spPr/>
        <p:txBody>
          <a:bodyPr/>
          <a:lstStyle>
            <a:lvl1pPr>
              <a:defRPr/>
            </a:lvl1pPr>
          </a:lstStyle>
          <a:p>
            <a:pPr>
              <a:defRPr/>
            </a:pPr>
            <a:fld id="{A8377FEA-074F-42D0-A969-ECB010374D90}"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2CE6E66F-9695-41E5-9DA2-F1DEB4D277F3}" type="datetimeFigureOut">
              <a:rPr lang="zh-CN" altLang="en-US"/>
              <a:pPr>
                <a:defRPr/>
              </a:pPr>
              <a:t>2016/4/14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4DDCC22-F30E-4EDC-9D09-8D640F612528}"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978F930-47F7-4C9C-B0AB-6874A91F0E39}" type="datetimeFigureOut">
              <a:rPr lang="zh-CN" altLang="en-US"/>
              <a:pPr>
                <a:defRPr/>
              </a:pPr>
              <a:t>2016/4/14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A3BF227-8882-42EF-AC55-4F0DB33DD056}"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261DFC3D-FF32-4337-8BD3-E7CEE4173148}" type="datetimeFigureOut">
              <a:rPr lang="zh-CN" altLang="en-US"/>
              <a:pPr>
                <a:defRPr/>
              </a:pPr>
              <a:t>2016/4/14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283BA4EA-1308-4798-AD0D-E9A5CAC7636A}"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39CDCCEA-58E3-450D-8389-75B1E56AE57F}" type="datetimeFigureOut">
              <a:rPr lang="zh-CN" altLang="en-US"/>
              <a:pPr>
                <a:defRPr/>
              </a:pPr>
              <a:t>2016/4/14</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F23B3D08-E4B7-482A-826A-9CEB79116A1D}"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493956A-4904-42BE-A067-E4B0E8924383}" type="datetimeFigureOut">
              <a:rPr lang="zh-CN" altLang="en-US"/>
              <a:pPr>
                <a:defRPr/>
              </a:pPr>
              <a:t>2016/4/14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438511B1-D6BE-4456-9F8F-9513C96442EE}"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FD1D11E-A2B4-4E0F-A41C-5E6968F666C1}" type="datetimeFigureOut">
              <a:rPr lang="zh-CN" altLang="en-US"/>
              <a:pPr>
                <a:defRPr/>
              </a:pPr>
              <a:t>2016/4/14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9314C61-D0AA-46D2-9A3F-29E6356685BE}"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9B585E1-3B41-4817-A15A-C6111FAA227A}" type="datetimeFigureOut">
              <a:rPr lang="zh-CN" altLang="en-US"/>
              <a:pPr>
                <a:defRPr/>
              </a:pPr>
              <a:t>2016/4/14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0BAD275-F4C4-4DC7-8E5B-FF0DCC9ED064}"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A9940737-B578-4F7E-99A2-36BC5EEB4577}" type="datetimeFigureOut">
              <a:rPr lang="zh-CN" altLang="en-US"/>
              <a:pPr>
                <a:defRPr/>
              </a:pPr>
              <a:t>2016/4/14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DE462AB6-3761-4A25-8604-6B80DC6DB99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86" r:id="rId1"/>
    <p:sldLayoutId id="214748369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39033;&#30446;&#30003;&#35831;&#34920;&#26684;&#39044;&#35272;.doc" TargetMode="External"/><Relationship Id="rId2" Type="http://schemas.openxmlformats.org/officeDocument/2006/relationships/hyperlink" Target="&#22823;&#23398;&#29983;&#23601;&#19994;&#25206;&#21161;&#39033;&#30446;&#35780;&#20215;&#25351;&#26631;&#20307;&#31995;.doc"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39033;&#30446;&#30003;&#35831;&#34920;&#26684;&#39044;&#35272;.doc"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39033;&#30446;&#35780;&#20215;&#25351;&#26631;&#20307;&#31995;.doc"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 name="矩形 40"/>
          <p:cNvSpPr/>
          <p:nvPr/>
        </p:nvSpPr>
        <p:spPr>
          <a:xfrm>
            <a:off x="2432050" y="6415088"/>
            <a:ext cx="4508500" cy="558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Rectangle 6"/>
          <p:cNvSpPr/>
          <p:nvPr/>
        </p:nvSpPr>
        <p:spPr>
          <a:xfrm flipV="1">
            <a:off x="-249139" y="2753146"/>
            <a:ext cx="9649072" cy="4221084"/>
          </a:xfrm>
          <a:prstGeom prst="rect">
            <a:avLst/>
          </a:prstGeom>
          <a:gradFill>
            <a:gsLst>
              <a:gs pos="54000">
                <a:schemeClr val="bg1">
                  <a:lumMod val="65000"/>
                  <a:alpha val="0"/>
                </a:schemeClr>
              </a:gs>
              <a:gs pos="100000">
                <a:srgbClr val="3A3A3A">
                  <a:alpha val="22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标题 1"/>
          <p:cNvSpPr>
            <a:spLocks noGrp="1"/>
          </p:cNvSpPr>
          <p:nvPr>
            <p:ph type="title"/>
          </p:nvPr>
        </p:nvSpPr>
        <p:spPr>
          <a:xfrm>
            <a:off x="522288" y="-365125"/>
            <a:ext cx="8229600" cy="1143000"/>
          </a:xfrm>
        </p:spPr>
        <p:txBody>
          <a:bodyPr rtlCol="0">
            <a:normAutofit/>
          </a:bodyPr>
          <a:lstStyle/>
          <a:p>
            <a:pPr eaLnBrk="1" fontAlgn="auto" hangingPunct="1">
              <a:spcAft>
                <a:spcPts val="0"/>
              </a:spcAft>
              <a:defRPr/>
            </a:pPr>
            <a:r>
              <a:rPr lang="zh-CN" altLang="en-US" sz="1400" b="1" dirty="0" smtClean="0">
                <a:solidFill>
                  <a:srgbClr val="00B0F0"/>
                </a:solidFill>
                <a:latin typeface="+mj-ea"/>
              </a:rPr>
              <a:t>华   民   慈   善   基   金   会</a:t>
            </a:r>
            <a:endParaRPr lang="zh-CN" altLang="en-US" sz="1400" b="1" dirty="0">
              <a:solidFill>
                <a:srgbClr val="00B0F0"/>
              </a:solidFill>
              <a:latin typeface="+mj-ea"/>
            </a:endParaRPr>
          </a:p>
        </p:txBody>
      </p:sp>
      <p:sp>
        <p:nvSpPr>
          <p:cNvPr id="14342" name="标题 1"/>
          <p:cNvSpPr txBox="1">
            <a:spLocks/>
          </p:cNvSpPr>
          <p:nvPr/>
        </p:nvSpPr>
        <p:spPr bwMode="auto">
          <a:xfrm>
            <a:off x="571500" y="6072188"/>
            <a:ext cx="8229600" cy="1143000"/>
          </a:xfrm>
          <a:prstGeom prst="rect">
            <a:avLst/>
          </a:prstGeom>
          <a:noFill/>
          <a:ln w="9525">
            <a:noFill/>
            <a:miter lim="800000"/>
            <a:headEnd/>
            <a:tailEnd/>
          </a:ln>
        </p:spPr>
        <p:txBody>
          <a:bodyPr anchor="ctr"/>
          <a:lstStyle/>
          <a:p>
            <a:pPr algn="ctr"/>
            <a:r>
              <a:rPr lang="en-US" altLang="zh-CN" sz="1600" b="1">
                <a:solidFill>
                  <a:schemeClr val="bg1"/>
                </a:solidFill>
                <a:latin typeface="Comic Sans MS" pitchFamily="66" charset="0"/>
                <a:ea typeface="Arial Unicode MS" pitchFamily="34" charset="-122"/>
                <a:cs typeface="Arial" charset="0"/>
              </a:rPr>
              <a:t> HuaMin   Charity   Foundation</a:t>
            </a:r>
            <a:endParaRPr lang="zh-CN" altLang="en-US" sz="1600" b="1">
              <a:solidFill>
                <a:schemeClr val="bg1"/>
              </a:solidFill>
              <a:latin typeface="Comic Sans MS" pitchFamily="66" charset="0"/>
              <a:ea typeface="Arial Unicode MS" pitchFamily="34" charset="-122"/>
              <a:cs typeface="Arial" charset="0"/>
            </a:endParaRPr>
          </a:p>
        </p:txBody>
      </p:sp>
      <p:sp>
        <p:nvSpPr>
          <p:cNvPr id="19" name="标题 1"/>
          <p:cNvSpPr txBox="1">
            <a:spLocks/>
          </p:cNvSpPr>
          <p:nvPr/>
        </p:nvSpPr>
        <p:spPr>
          <a:xfrm>
            <a:off x="571500" y="5715000"/>
            <a:ext cx="8229600" cy="1143000"/>
          </a:xfrm>
          <a:prstGeom prst="rect">
            <a:avLst/>
          </a:prstGeom>
        </p:spPr>
        <p:txBody>
          <a:bodyPr anchor="ctr">
            <a:normAutofit/>
          </a:bodyPr>
          <a:lstStyle/>
          <a:p>
            <a:pPr algn="ctr" fontAlgn="auto">
              <a:spcAft>
                <a:spcPts val="0"/>
              </a:spcAft>
              <a:defRPr/>
            </a:pPr>
            <a:endParaRPr lang="zh-CN" altLang="en-US" sz="800" b="1" dirty="0">
              <a:solidFill>
                <a:srgbClr val="00B0F0"/>
              </a:solidFill>
              <a:latin typeface="+mj-ea"/>
              <a:ea typeface="+mn-ea"/>
            </a:endParaRPr>
          </a:p>
        </p:txBody>
      </p:sp>
      <p:grpSp>
        <p:nvGrpSpPr>
          <p:cNvPr id="14" name="Group 64"/>
          <p:cNvGrpSpPr>
            <a:grpSpLocks/>
          </p:cNvGrpSpPr>
          <p:nvPr/>
        </p:nvGrpSpPr>
        <p:grpSpPr bwMode="auto">
          <a:xfrm>
            <a:off x="416670" y="392994"/>
            <a:ext cx="8341306" cy="2520280"/>
            <a:chOff x="462" y="1657"/>
            <a:chExt cx="4896" cy="2172"/>
          </a:xfrm>
          <a:solidFill>
            <a:schemeClr val="tx1">
              <a:lumMod val="85000"/>
              <a:lumOff val="15000"/>
              <a:alpha val="9804"/>
            </a:schemeClr>
          </a:solidFill>
        </p:grpSpPr>
        <p:sp>
          <p:nvSpPr>
            <p:cNvPr id="15" name="Freeform 65"/>
            <p:cNvSpPr>
              <a:spLocks/>
            </p:cNvSpPr>
            <p:nvPr/>
          </p:nvSpPr>
          <p:spPr bwMode="gray">
            <a:xfrm>
              <a:off x="577" y="1657"/>
              <a:ext cx="2842" cy="1250"/>
            </a:xfrm>
            <a:custGeom>
              <a:avLst/>
              <a:gdLst>
                <a:gd name="T0" fmla="*/ 348 w 2842"/>
                <a:gd name="T1" fmla="*/ 356 h 1250"/>
                <a:gd name="T2" fmla="*/ 379 w 2842"/>
                <a:gd name="T3" fmla="*/ 272 h 1250"/>
                <a:gd name="T4" fmla="*/ 483 w 2842"/>
                <a:gd name="T5" fmla="*/ 306 h 1250"/>
                <a:gd name="T6" fmla="*/ 415 w 2842"/>
                <a:gd name="T7" fmla="*/ 384 h 1250"/>
                <a:gd name="T8" fmla="*/ 250 w 2842"/>
                <a:gd name="T9" fmla="*/ 348 h 1250"/>
                <a:gd name="T10" fmla="*/ 117 w 2842"/>
                <a:gd name="T11" fmla="*/ 524 h 1250"/>
                <a:gd name="T12" fmla="*/ 13 w 2842"/>
                <a:gd name="T13" fmla="*/ 659 h 1250"/>
                <a:gd name="T14" fmla="*/ 160 w 2842"/>
                <a:gd name="T15" fmla="*/ 602 h 1250"/>
                <a:gd name="T16" fmla="*/ 286 w 2842"/>
                <a:gd name="T17" fmla="*/ 558 h 1250"/>
                <a:gd name="T18" fmla="*/ 385 w 2842"/>
                <a:gd name="T19" fmla="*/ 632 h 1250"/>
                <a:gd name="T20" fmla="*/ 353 w 2842"/>
                <a:gd name="T21" fmla="*/ 540 h 1250"/>
                <a:gd name="T22" fmla="*/ 453 w 2842"/>
                <a:gd name="T23" fmla="*/ 654 h 1250"/>
                <a:gd name="T24" fmla="*/ 513 w 2842"/>
                <a:gd name="T25" fmla="*/ 614 h 1250"/>
                <a:gd name="T26" fmla="*/ 601 w 2842"/>
                <a:gd name="T27" fmla="*/ 687 h 1250"/>
                <a:gd name="T28" fmla="*/ 622 w 2842"/>
                <a:gd name="T29" fmla="*/ 759 h 1250"/>
                <a:gd name="T30" fmla="*/ 696 w 2842"/>
                <a:gd name="T31" fmla="*/ 890 h 1250"/>
                <a:gd name="T32" fmla="*/ 821 w 2842"/>
                <a:gd name="T33" fmla="*/ 1044 h 1250"/>
                <a:gd name="T34" fmla="*/ 967 w 2842"/>
                <a:gd name="T35" fmla="*/ 879 h 1250"/>
                <a:gd name="T36" fmla="*/ 849 w 2842"/>
                <a:gd name="T37" fmla="*/ 836 h 1250"/>
                <a:gd name="T38" fmla="*/ 957 w 2842"/>
                <a:gd name="T39" fmla="*/ 848 h 1250"/>
                <a:gd name="T40" fmla="*/ 1174 w 2842"/>
                <a:gd name="T41" fmla="*/ 939 h 1250"/>
                <a:gd name="T42" fmla="*/ 1266 w 2842"/>
                <a:gd name="T43" fmla="*/ 1136 h 1250"/>
                <a:gd name="T44" fmla="*/ 1309 w 2842"/>
                <a:gd name="T45" fmla="*/ 999 h 1250"/>
                <a:gd name="T46" fmla="*/ 1485 w 2842"/>
                <a:gd name="T47" fmla="*/ 972 h 1250"/>
                <a:gd name="T48" fmla="*/ 1557 w 2842"/>
                <a:gd name="T49" fmla="*/ 1156 h 1250"/>
                <a:gd name="T50" fmla="*/ 1624 w 2842"/>
                <a:gd name="T51" fmla="*/ 1103 h 1250"/>
                <a:gd name="T52" fmla="*/ 1668 w 2842"/>
                <a:gd name="T53" fmla="*/ 920 h 1250"/>
                <a:gd name="T54" fmla="*/ 1737 w 2842"/>
                <a:gd name="T55" fmla="*/ 908 h 1250"/>
                <a:gd name="T56" fmla="*/ 1861 w 2842"/>
                <a:gd name="T57" fmla="*/ 794 h 1250"/>
                <a:gd name="T58" fmla="*/ 1882 w 2842"/>
                <a:gd name="T59" fmla="*/ 662 h 1250"/>
                <a:gd name="T60" fmla="*/ 1867 w 2842"/>
                <a:gd name="T61" fmla="*/ 602 h 1250"/>
                <a:gd name="T62" fmla="*/ 1911 w 2842"/>
                <a:gd name="T63" fmla="*/ 653 h 1250"/>
                <a:gd name="T64" fmla="*/ 1959 w 2842"/>
                <a:gd name="T65" fmla="*/ 624 h 1250"/>
                <a:gd name="T66" fmla="*/ 2125 w 2842"/>
                <a:gd name="T67" fmla="*/ 480 h 1250"/>
                <a:gd name="T68" fmla="*/ 2116 w 2842"/>
                <a:gd name="T69" fmla="*/ 335 h 1250"/>
                <a:gd name="T70" fmla="*/ 2350 w 2842"/>
                <a:gd name="T71" fmla="*/ 282 h 1250"/>
                <a:gd name="T72" fmla="*/ 2421 w 2842"/>
                <a:gd name="T73" fmla="*/ 300 h 1250"/>
                <a:gd name="T74" fmla="*/ 2424 w 2842"/>
                <a:gd name="T75" fmla="*/ 386 h 1250"/>
                <a:gd name="T76" fmla="*/ 2569 w 2842"/>
                <a:gd name="T77" fmla="*/ 300 h 1250"/>
                <a:gd name="T78" fmla="*/ 2730 w 2842"/>
                <a:gd name="T79" fmla="*/ 210 h 1250"/>
                <a:gd name="T80" fmla="*/ 2788 w 2842"/>
                <a:gd name="T81" fmla="*/ 185 h 1250"/>
                <a:gd name="T82" fmla="*/ 2581 w 2842"/>
                <a:gd name="T83" fmla="*/ 123 h 1250"/>
                <a:gd name="T84" fmla="*/ 2412 w 2842"/>
                <a:gd name="T85" fmla="*/ 119 h 1250"/>
                <a:gd name="T86" fmla="*/ 2167 w 2842"/>
                <a:gd name="T87" fmla="*/ 35 h 1250"/>
                <a:gd name="T88" fmla="*/ 2094 w 2842"/>
                <a:gd name="T89" fmla="*/ 101 h 1250"/>
                <a:gd name="T90" fmla="*/ 1848 w 2842"/>
                <a:gd name="T91" fmla="*/ 78 h 1250"/>
                <a:gd name="T92" fmla="*/ 1660 w 2842"/>
                <a:gd name="T93" fmla="*/ 29 h 1250"/>
                <a:gd name="T94" fmla="*/ 1366 w 2842"/>
                <a:gd name="T95" fmla="*/ 65 h 1250"/>
                <a:gd name="T96" fmla="*/ 1203 w 2842"/>
                <a:gd name="T97" fmla="*/ 93 h 1250"/>
                <a:gd name="T98" fmla="*/ 1090 w 2842"/>
                <a:gd name="T99" fmla="*/ 111 h 1250"/>
                <a:gd name="T100" fmla="*/ 1044 w 2842"/>
                <a:gd name="T101" fmla="*/ 113 h 1250"/>
                <a:gd name="T102" fmla="*/ 913 w 2842"/>
                <a:gd name="T103" fmla="*/ 156 h 1250"/>
                <a:gd name="T104" fmla="*/ 720 w 2842"/>
                <a:gd name="T105" fmla="*/ 194 h 1250"/>
                <a:gd name="T106" fmla="*/ 669 w 2842"/>
                <a:gd name="T107" fmla="*/ 188 h 1250"/>
                <a:gd name="T108" fmla="*/ 501 w 2842"/>
                <a:gd name="T109" fmla="*/ 105 h 1250"/>
                <a:gd name="T110" fmla="*/ 289 w 2842"/>
                <a:gd name="T111" fmla="*/ 198 h 1250"/>
                <a:gd name="T112" fmla="*/ 222 w 2842"/>
                <a:gd name="T113" fmla="*/ 248 h 1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2" h="1250">
                  <a:moveTo>
                    <a:pt x="208" y="275"/>
                  </a:moveTo>
                  <a:cubicBezTo>
                    <a:pt x="213" y="291"/>
                    <a:pt x="212" y="310"/>
                    <a:pt x="228" y="315"/>
                  </a:cubicBezTo>
                  <a:cubicBezTo>
                    <a:pt x="235" y="336"/>
                    <a:pt x="253" y="320"/>
                    <a:pt x="273" y="316"/>
                  </a:cubicBezTo>
                  <a:cubicBezTo>
                    <a:pt x="284" y="300"/>
                    <a:pt x="284" y="301"/>
                    <a:pt x="301" y="312"/>
                  </a:cubicBezTo>
                  <a:cubicBezTo>
                    <a:pt x="308" y="315"/>
                    <a:pt x="301" y="331"/>
                    <a:pt x="304" y="336"/>
                  </a:cubicBezTo>
                  <a:cubicBezTo>
                    <a:pt x="307" y="341"/>
                    <a:pt x="319" y="340"/>
                    <a:pt x="322" y="345"/>
                  </a:cubicBezTo>
                  <a:cubicBezTo>
                    <a:pt x="325" y="350"/>
                    <a:pt x="321" y="366"/>
                    <a:pt x="325" y="368"/>
                  </a:cubicBezTo>
                  <a:cubicBezTo>
                    <a:pt x="336" y="367"/>
                    <a:pt x="339" y="362"/>
                    <a:pt x="348" y="356"/>
                  </a:cubicBezTo>
                  <a:cubicBezTo>
                    <a:pt x="354" y="353"/>
                    <a:pt x="362" y="360"/>
                    <a:pt x="366" y="359"/>
                  </a:cubicBezTo>
                  <a:cubicBezTo>
                    <a:pt x="370" y="358"/>
                    <a:pt x="367" y="352"/>
                    <a:pt x="370" y="347"/>
                  </a:cubicBezTo>
                  <a:cubicBezTo>
                    <a:pt x="376" y="339"/>
                    <a:pt x="385" y="328"/>
                    <a:pt x="385" y="328"/>
                  </a:cubicBezTo>
                  <a:cubicBezTo>
                    <a:pt x="390" y="324"/>
                    <a:pt x="381" y="318"/>
                    <a:pt x="384" y="314"/>
                  </a:cubicBezTo>
                  <a:cubicBezTo>
                    <a:pt x="387" y="310"/>
                    <a:pt x="402" y="308"/>
                    <a:pt x="405" y="303"/>
                  </a:cubicBezTo>
                  <a:cubicBezTo>
                    <a:pt x="408" y="298"/>
                    <a:pt x="408" y="288"/>
                    <a:pt x="405" y="285"/>
                  </a:cubicBezTo>
                  <a:cubicBezTo>
                    <a:pt x="402" y="282"/>
                    <a:pt x="391" y="290"/>
                    <a:pt x="387" y="288"/>
                  </a:cubicBezTo>
                  <a:cubicBezTo>
                    <a:pt x="383" y="281"/>
                    <a:pt x="379" y="272"/>
                    <a:pt x="379" y="272"/>
                  </a:cubicBezTo>
                  <a:cubicBezTo>
                    <a:pt x="389" y="257"/>
                    <a:pt x="388" y="260"/>
                    <a:pt x="401" y="248"/>
                  </a:cubicBezTo>
                  <a:cubicBezTo>
                    <a:pt x="434" y="219"/>
                    <a:pt x="412" y="227"/>
                    <a:pt x="441" y="220"/>
                  </a:cubicBezTo>
                  <a:cubicBezTo>
                    <a:pt x="468" y="193"/>
                    <a:pt x="441" y="194"/>
                    <a:pt x="497" y="200"/>
                  </a:cubicBezTo>
                  <a:cubicBezTo>
                    <a:pt x="492" y="208"/>
                    <a:pt x="486" y="216"/>
                    <a:pt x="481" y="224"/>
                  </a:cubicBezTo>
                  <a:cubicBezTo>
                    <a:pt x="476" y="232"/>
                    <a:pt x="450" y="242"/>
                    <a:pt x="450" y="242"/>
                  </a:cubicBezTo>
                  <a:cubicBezTo>
                    <a:pt x="441" y="268"/>
                    <a:pt x="434" y="282"/>
                    <a:pt x="473" y="292"/>
                  </a:cubicBezTo>
                  <a:cubicBezTo>
                    <a:pt x="506" y="287"/>
                    <a:pt x="532" y="284"/>
                    <a:pt x="565" y="288"/>
                  </a:cubicBezTo>
                  <a:cubicBezTo>
                    <a:pt x="556" y="322"/>
                    <a:pt x="520" y="304"/>
                    <a:pt x="483" y="306"/>
                  </a:cubicBezTo>
                  <a:cubicBezTo>
                    <a:pt x="468" y="312"/>
                    <a:pt x="487" y="320"/>
                    <a:pt x="487" y="327"/>
                  </a:cubicBezTo>
                  <a:cubicBezTo>
                    <a:pt x="487" y="334"/>
                    <a:pt x="487" y="347"/>
                    <a:pt x="484" y="348"/>
                  </a:cubicBezTo>
                  <a:cubicBezTo>
                    <a:pt x="481" y="349"/>
                    <a:pt x="476" y="338"/>
                    <a:pt x="471" y="333"/>
                  </a:cubicBezTo>
                  <a:cubicBezTo>
                    <a:pt x="466" y="328"/>
                    <a:pt x="460" y="316"/>
                    <a:pt x="456" y="315"/>
                  </a:cubicBezTo>
                  <a:cubicBezTo>
                    <a:pt x="452" y="314"/>
                    <a:pt x="451" y="324"/>
                    <a:pt x="448" y="329"/>
                  </a:cubicBezTo>
                  <a:cubicBezTo>
                    <a:pt x="442" y="336"/>
                    <a:pt x="437" y="338"/>
                    <a:pt x="436" y="345"/>
                  </a:cubicBezTo>
                  <a:cubicBezTo>
                    <a:pt x="435" y="352"/>
                    <a:pt x="445" y="365"/>
                    <a:pt x="442" y="371"/>
                  </a:cubicBezTo>
                  <a:cubicBezTo>
                    <a:pt x="439" y="377"/>
                    <a:pt x="422" y="383"/>
                    <a:pt x="415" y="384"/>
                  </a:cubicBezTo>
                  <a:cubicBezTo>
                    <a:pt x="408" y="385"/>
                    <a:pt x="406" y="381"/>
                    <a:pt x="401" y="380"/>
                  </a:cubicBezTo>
                  <a:cubicBezTo>
                    <a:pt x="389" y="388"/>
                    <a:pt x="397" y="376"/>
                    <a:pt x="384" y="377"/>
                  </a:cubicBezTo>
                  <a:cubicBezTo>
                    <a:pt x="376" y="378"/>
                    <a:pt x="365" y="388"/>
                    <a:pt x="355" y="389"/>
                  </a:cubicBezTo>
                  <a:cubicBezTo>
                    <a:pt x="345" y="390"/>
                    <a:pt x="334" y="384"/>
                    <a:pt x="324" y="384"/>
                  </a:cubicBezTo>
                  <a:cubicBezTo>
                    <a:pt x="312" y="383"/>
                    <a:pt x="303" y="394"/>
                    <a:pt x="292" y="390"/>
                  </a:cubicBezTo>
                  <a:cubicBezTo>
                    <a:pt x="286" y="382"/>
                    <a:pt x="281" y="378"/>
                    <a:pt x="280" y="368"/>
                  </a:cubicBezTo>
                  <a:cubicBezTo>
                    <a:pt x="279" y="358"/>
                    <a:pt x="293" y="333"/>
                    <a:pt x="288" y="330"/>
                  </a:cubicBezTo>
                  <a:cubicBezTo>
                    <a:pt x="283" y="327"/>
                    <a:pt x="254" y="338"/>
                    <a:pt x="250" y="348"/>
                  </a:cubicBezTo>
                  <a:cubicBezTo>
                    <a:pt x="244" y="356"/>
                    <a:pt x="266" y="380"/>
                    <a:pt x="262" y="388"/>
                  </a:cubicBezTo>
                  <a:cubicBezTo>
                    <a:pt x="258" y="396"/>
                    <a:pt x="236" y="392"/>
                    <a:pt x="224" y="398"/>
                  </a:cubicBezTo>
                  <a:cubicBezTo>
                    <a:pt x="196" y="416"/>
                    <a:pt x="214" y="417"/>
                    <a:pt x="193" y="424"/>
                  </a:cubicBezTo>
                  <a:cubicBezTo>
                    <a:pt x="177" y="440"/>
                    <a:pt x="144" y="462"/>
                    <a:pt x="123" y="455"/>
                  </a:cubicBezTo>
                  <a:cubicBezTo>
                    <a:pt x="109" y="463"/>
                    <a:pt x="121" y="474"/>
                    <a:pt x="114" y="477"/>
                  </a:cubicBezTo>
                  <a:cubicBezTo>
                    <a:pt x="107" y="480"/>
                    <a:pt x="87" y="468"/>
                    <a:pt x="81" y="470"/>
                  </a:cubicBezTo>
                  <a:cubicBezTo>
                    <a:pt x="75" y="472"/>
                    <a:pt x="71" y="479"/>
                    <a:pt x="77" y="488"/>
                  </a:cubicBezTo>
                  <a:cubicBezTo>
                    <a:pt x="97" y="501"/>
                    <a:pt x="109" y="499"/>
                    <a:pt x="117" y="524"/>
                  </a:cubicBezTo>
                  <a:cubicBezTo>
                    <a:pt x="122" y="533"/>
                    <a:pt x="118" y="553"/>
                    <a:pt x="114" y="558"/>
                  </a:cubicBezTo>
                  <a:cubicBezTo>
                    <a:pt x="110" y="563"/>
                    <a:pt x="101" y="555"/>
                    <a:pt x="94" y="555"/>
                  </a:cubicBezTo>
                  <a:cubicBezTo>
                    <a:pt x="87" y="555"/>
                    <a:pt x="82" y="555"/>
                    <a:pt x="69" y="555"/>
                  </a:cubicBezTo>
                  <a:cubicBezTo>
                    <a:pt x="53" y="561"/>
                    <a:pt x="24" y="548"/>
                    <a:pt x="15" y="554"/>
                  </a:cubicBezTo>
                  <a:cubicBezTo>
                    <a:pt x="6" y="560"/>
                    <a:pt x="13" y="582"/>
                    <a:pt x="13" y="590"/>
                  </a:cubicBezTo>
                  <a:cubicBezTo>
                    <a:pt x="12" y="598"/>
                    <a:pt x="16" y="592"/>
                    <a:pt x="18" y="605"/>
                  </a:cubicBezTo>
                  <a:cubicBezTo>
                    <a:pt x="16" y="611"/>
                    <a:pt x="2" y="615"/>
                    <a:pt x="1" y="624"/>
                  </a:cubicBezTo>
                  <a:cubicBezTo>
                    <a:pt x="0" y="633"/>
                    <a:pt x="9" y="651"/>
                    <a:pt x="13" y="659"/>
                  </a:cubicBezTo>
                  <a:cubicBezTo>
                    <a:pt x="17" y="667"/>
                    <a:pt x="20" y="671"/>
                    <a:pt x="24" y="672"/>
                  </a:cubicBezTo>
                  <a:cubicBezTo>
                    <a:pt x="28" y="675"/>
                    <a:pt x="28" y="665"/>
                    <a:pt x="37" y="665"/>
                  </a:cubicBezTo>
                  <a:cubicBezTo>
                    <a:pt x="41" y="665"/>
                    <a:pt x="42" y="671"/>
                    <a:pt x="49" y="672"/>
                  </a:cubicBezTo>
                  <a:cubicBezTo>
                    <a:pt x="56" y="673"/>
                    <a:pt x="65" y="674"/>
                    <a:pt x="78" y="671"/>
                  </a:cubicBezTo>
                  <a:cubicBezTo>
                    <a:pt x="91" y="668"/>
                    <a:pt x="120" y="664"/>
                    <a:pt x="130" y="656"/>
                  </a:cubicBezTo>
                  <a:cubicBezTo>
                    <a:pt x="142" y="641"/>
                    <a:pt x="137" y="633"/>
                    <a:pt x="139" y="624"/>
                  </a:cubicBezTo>
                  <a:cubicBezTo>
                    <a:pt x="141" y="615"/>
                    <a:pt x="141" y="607"/>
                    <a:pt x="144" y="603"/>
                  </a:cubicBezTo>
                  <a:cubicBezTo>
                    <a:pt x="147" y="599"/>
                    <a:pt x="153" y="605"/>
                    <a:pt x="160" y="602"/>
                  </a:cubicBezTo>
                  <a:cubicBezTo>
                    <a:pt x="167" y="599"/>
                    <a:pt x="183" y="589"/>
                    <a:pt x="187" y="582"/>
                  </a:cubicBezTo>
                  <a:cubicBezTo>
                    <a:pt x="193" y="578"/>
                    <a:pt x="180" y="567"/>
                    <a:pt x="183" y="563"/>
                  </a:cubicBezTo>
                  <a:cubicBezTo>
                    <a:pt x="186" y="559"/>
                    <a:pt x="200" y="556"/>
                    <a:pt x="205" y="557"/>
                  </a:cubicBezTo>
                  <a:cubicBezTo>
                    <a:pt x="210" y="558"/>
                    <a:pt x="210" y="566"/>
                    <a:pt x="213" y="568"/>
                  </a:cubicBezTo>
                  <a:cubicBezTo>
                    <a:pt x="216" y="569"/>
                    <a:pt x="220" y="573"/>
                    <a:pt x="226" y="570"/>
                  </a:cubicBezTo>
                  <a:cubicBezTo>
                    <a:pt x="232" y="567"/>
                    <a:pt x="243" y="557"/>
                    <a:pt x="250" y="552"/>
                  </a:cubicBezTo>
                  <a:cubicBezTo>
                    <a:pt x="259" y="552"/>
                    <a:pt x="262" y="538"/>
                    <a:pt x="270" y="542"/>
                  </a:cubicBezTo>
                  <a:cubicBezTo>
                    <a:pt x="276" y="543"/>
                    <a:pt x="282" y="553"/>
                    <a:pt x="286" y="558"/>
                  </a:cubicBezTo>
                  <a:cubicBezTo>
                    <a:pt x="290" y="563"/>
                    <a:pt x="283" y="567"/>
                    <a:pt x="295" y="575"/>
                  </a:cubicBezTo>
                  <a:cubicBezTo>
                    <a:pt x="315" y="596"/>
                    <a:pt x="324" y="597"/>
                    <a:pt x="357" y="604"/>
                  </a:cubicBezTo>
                  <a:cubicBezTo>
                    <a:pt x="371" y="625"/>
                    <a:pt x="379" y="633"/>
                    <a:pt x="354" y="639"/>
                  </a:cubicBezTo>
                  <a:cubicBezTo>
                    <a:pt x="351" y="646"/>
                    <a:pt x="332" y="636"/>
                    <a:pt x="327" y="639"/>
                  </a:cubicBezTo>
                  <a:cubicBezTo>
                    <a:pt x="322" y="642"/>
                    <a:pt x="321" y="654"/>
                    <a:pt x="325" y="659"/>
                  </a:cubicBezTo>
                  <a:cubicBezTo>
                    <a:pt x="329" y="664"/>
                    <a:pt x="347" y="672"/>
                    <a:pt x="354" y="671"/>
                  </a:cubicBezTo>
                  <a:cubicBezTo>
                    <a:pt x="361" y="670"/>
                    <a:pt x="364" y="662"/>
                    <a:pt x="369" y="656"/>
                  </a:cubicBezTo>
                  <a:cubicBezTo>
                    <a:pt x="376" y="649"/>
                    <a:pt x="380" y="640"/>
                    <a:pt x="385" y="632"/>
                  </a:cubicBezTo>
                  <a:cubicBezTo>
                    <a:pt x="389" y="626"/>
                    <a:pt x="384" y="623"/>
                    <a:pt x="387" y="620"/>
                  </a:cubicBezTo>
                  <a:cubicBezTo>
                    <a:pt x="390" y="617"/>
                    <a:pt x="411" y="620"/>
                    <a:pt x="405" y="614"/>
                  </a:cubicBezTo>
                  <a:cubicBezTo>
                    <a:pt x="398" y="592"/>
                    <a:pt x="371" y="596"/>
                    <a:pt x="353" y="584"/>
                  </a:cubicBezTo>
                  <a:cubicBezTo>
                    <a:pt x="350" y="580"/>
                    <a:pt x="348" y="575"/>
                    <a:pt x="345" y="572"/>
                  </a:cubicBezTo>
                  <a:cubicBezTo>
                    <a:pt x="342" y="569"/>
                    <a:pt x="336" y="568"/>
                    <a:pt x="333" y="564"/>
                  </a:cubicBezTo>
                  <a:cubicBezTo>
                    <a:pt x="327" y="557"/>
                    <a:pt x="317" y="540"/>
                    <a:pt x="317" y="540"/>
                  </a:cubicBezTo>
                  <a:cubicBezTo>
                    <a:pt x="318" y="535"/>
                    <a:pt x="328" y="524"/>
                    <a:pt x="334" y="524"/>
                  </a:cubicBezTo>
                  <a:cubicBezTo>
                    <a:pt x="340" y="524"/>
                    <a:pt x="349" y="535"/>
                    <a:pt x="353" y="540"/>
                  </a:cubicBezTo>
                  <a:cubicBezTo>
                    <a:pt x="357" y="542"/>
                    <a:pt x="354" y="549"/>
                    <a:pt x="357" y="552"/>
                  </a:cubicBezTo>
                  <a:cubicBezTo>
                    <a:pt x="363" y="555"/>
                    <a:pt x="383" y="571"/>
                    <a:pt x="390" y="572"/>
                  </a:cubicBezTo>
                  <a:cubicBezTo>
                    <a:pt x="397" y="573"/>
                    <a:pt x="398" y="558"/>
                    <a:pt x="401" y="560"/>
                  </a:cubicBezTo>
                  <a:cubicBezTo>
                    <a:pt x="404" y="568"/>
                    <a:pt x="401" y="581"/>
                    <a:pt x="409" y="584"/>
                  </a:cubicBezTo>
                  <a:cubicBezTo>
                    <a:pt x="417" y="587"/>
                    <a:pt x="433" y="592"/>
                    <a:pt x="433" y="592"/>
                  </a:cubicBezTo>
                  <a:cubicBezTo>
                    <a:pt x="437" y="597"/>
                    <a:pt x="416" y="601"/>
                    <a:pt x="415" y="608"/>
                  </a:cubicBezTo>
                  <a:cubicBezTo>
                    <a:pt x="414" y="615"/>
                    <a:pt x="423" y="628"/>
                    <a:pt x="429" y="636"/>
                  </a:cubicBezTo>
                  <a:cubicBezTo>
                    <a:pt x="433" y="644"/>
                    <a:pt x="450" y="649"/>
                    <a:pt x="453" y="654"/>
                  </a:cubicBezTo>
                  <a:cubicBezTo>
                    <a:pt x="456" y="659"/>
                    <a:pt x="447" y="667"/>
                    <a:pt x="450" y="669"/>
                  </a:cubicBezTo>
                  <a:cubicBezTo>
                    <a:pt x="453" y="671"/>
                    <a:pt x="471" y="671"/>
                    <a:pt x="474" y="669"/>
                  </a:cubicBezTo>
                  <a:cubicBezTo>
                    <a:pt x="479" y="667"/>
                    <a:pt x="466" y="660"/>
                    <a:pt x="466" y="656"/>
                  </a:cubicBezTo>
                  <a:cubicBezTo>
                    <a:pt x="468" y="652"/>
                    <a:pt x="484" y="647"/>
                    <a:pt x="484" y="642"/>
                  </a:cubicBezTo>
                  <a:cubicBezTo>
                    <a:pt x="484" y="637"/>
                    <a:pt x="471" y="631"/>
                    <a:pt x="469" y="626"/>
                  </a:cubicBezTo>
                  <a:cubicBezTo>
                    <a:pt x="467" y="621"/>
                    <a:pt x="466" y="618"/>
                    <a:pt x="472" y="614"/>
                  </a:cubicBezTo>
                  <a:cubicBezTo>
                    <a:pt x="478" y="610"/>
                    <a:pt x="497" y="603"/>
                    <a:pt x="504" y="603"/>
                  </a:cubicBezTo>
                  <a:cubicBezTo>
                    <a:pt x="510" y="603"/>
                    <a:pt x="512" y="610"/>
                    <a:pt x="513" y="614"/>
                  </a:cubicBezTo>
                  <a:cubicBezTo>
                    <a:pt x="514" y="618"/>
                    <a:pt x="507" y="625"/>
                    <a:pt x="510" y="629"/>
                  </a:cubicBezTo>
                  <a:cubicBezTo>
                    <a:pt x="513" y="633"/>
                    <a:pt x="528" y="635"/>
                    <a:pt x="529" y="638"/>
                  </a:cubicBezTo>
                  <a:cubicBezTo>
                    <a:pt x="532" y="642"/>
                    <a:pt x="517" y="645"/>
                    <a:pt x="517" y="650"/>
                  </a:cubicBezTo>
                  <a:cubicBezTo>
                    <a:pt x="518" y="655"/>
                    <a:pt x="525" y="661"/>
                    <a:pt x="532" y="666"/>
                  </a:cubicBezTo>
                  <a:cubicBezTo>
                    <a:pt x="542" y="669"/>
                    <a:pt x="547" y="679"/>
                    <a:pt x="558" y="680"/>
                  </a:cubicBezTo>
                  <a:cubicBezTo>
                    <a:pt x="567" y="683"/>
                    <a:pt x="567" y="668"/>
                    <a:pt x="582" y="666"/>
                  </a:cubicBezTo>
                  <a:cubicBezTo>
                    <a:pt x="589" y="666"/>
                    <a:pt x="597" y="674"/>
                    <a:pt x="600" y="678"/>
                  </a:cubicBezTo>
                  <a:cubicBezTo>
                    <a:pt x="603" y="682"/>
                    <a:pt x="602" y="683"/>
                    <a:pt x="601" y="687"/>
                  </a:cubicBezTo>
                  <a:cubicBezTo>
                    <a:pt x="600" y="691"/>
                    <a:pt x="590" y="698"/>
                    <a:pt x="592" y="701"/>
                  </a:cubicBezTo>
                  <a:cubicBezTo>
                    <a:pt x="594" y="704"/>
                    <a:pt x="608" y="708"/>
                    <a:pt x="613" y="707"/>
                  </a:cubicBezTo>
                  <a:cubicBezTo>
                    <a:pt x="618" y="706"/>
                    <a:pt x="621" y="699"/>
                    <a:pt x="621" y="695"/>
                  </a:cubicBezTo>
                  <a:cubicBezTo>
                    <a:pt x="621" y="691"/>
                    <a:pt x="612" y="688"/>
                    <a:pt x="613" y="684"/>
                  </a:cubicBezTo>
                  <a:cubicBezTo>
                    <a:pt x="614" y="680"/>
                    <a:pt x="622" y="674"/>
                    <a:pt x="628" y="672"/>
                  </a:cubicBezTo>
                  <a:cubicBezTo>
                    <a:pt x="634" y="670"/>
                    <a:pt x="647" y="664"/>
                    <a:pt x="648" y="674"/>
                  </a:cubicBezTo>
                  <a:cubicBezTo>
                    <a:pt x="647" y="695"/>
                    <a:pt x="651" y="705"/>
                    <a:pt x="637" y="731"/>
                  </a:cubicBezTo>
                  <a:cubicBezTo>
                    <a:pt x="634" y="745"/>
                    <a:pt x="630" y="747"/>
                    <a:pt x="622" y="759"/>
                  </a:cubicBezTo>
                  <a:cubicBezTo>
                    <a:pt x="619" y="763"/>
                    <a:pt x="613" y="780"/>
                    <a:pt x="613" y="780"/>
                  </a:cubicBezTo>
                  <a:cubicBezTo>
                    <a:pt x="615" y="789"/>
                    <a:pt x="623" y="812"/>
                    <a:pt x="628" y="813"/>
                  </a:cubicBezTo>
                  <a:cubicBezTo>
                    <a:pt x="633" y="814"/>
                    <a:pt x="638" y="786"/>
                    <a:pt x="642" y="789"/>
                  </a:cubicBezTo>
                  <a:cubicBezTo>
                    <a:pt x="646" y="792"/>
                    <a:pt x="649" y="823"/>
                    <a:pt x="651" y="833"/>
                  </a:cubicBezTo>
                  <a:cubicBezTo>
                    <a:pt x="653" y="843"/>
                    <a:pt x="650" y="845"/>
                    <a:pt x="653" y="848"/>
                  </a:cubicBezTo>
                  <a:cubicBezTo>
                    <a:pt x="655" y="855"/>
                    <a:pt x="660" y="847"/>
                    <a:pt x="667" y="851"/>
                  </a:cubicBezTo>
                  <a:cubicBezTo>
                    <a:pt x="674" y="855"/>
                    <a:pt x="668" y="873"/>
                    <a:pt x="676" y="876"/>
                  </a:cubicBezTo>
                  <a:cubicBezTo>
                    <a:pt x="680" y="877"/>
                    <a:pt x="696" y="890"/>
                    <a:pt x="696" y="890"/>
                  </a:cubicBezTo>
                  <a:cubicBezTo>
                    <a:pt x="702" y="898"/>
                    <a:pt x="684" y="904"/>
                    <a:pt x="691" y="917"/>
                  </a:cubicBezTo>
                  <a:cubicBezTo>
                    <a:pt x="696" y="929"/>
                    <a:pt x="721" y="950"/>
                    <a:pt x="727" y="960"/>
                  </a:cubicBezTo>
                  <a:cubicBezTo>
                    <a:pt x="735" y="970"/>
                    <a:pt x="721" y="969"/>
                    <a:pt x="727" y="978"/>
                  </a:cubicBezTo>
                  <a:cubicBezTo>
                    <a:pt x="731" y="981"/>
                    <a:pt x="746" y="977"/>
                    <a:pt x="751" y="981"/>
                  </a:cubicBezTo>
                  <a:cubicBezTo>
                    <a:pt x="756" y="985"/>
                    <a:pt x="757" y="993"/>
                    <a:pt x="759" y="1005"/>
                  </a:cubicBezTo>
                  <a:cubicBezTo>
                    <a:pt x="739" y="1019"/>
                    <a:pt x="755" y="1045"/>
                    <a:pt x="765" y="1056"/>
                  </a:cubicBezTo>
                  <a:cubicBezTo>
                    <a:pt x="771" y="1064"/>
                    <a:pt x="787" y="1046"/>
                    <a:pt x="796" y="1044"/>
                  </a:cubicBezTo>
                  <a:cubicBezTo>
                    <a:pt x="805" y="1042"/>
                    <a:pt x="811" y="1047"/>
                    <a:pt x="821" y="1044"/>
                  </a:cubicBezTo>
                  <a:cubicBezTo>
                    <a:pt x="840" y="1031"/>
                    <a:pt x="828" y="1038"/>
                    <a:pt x="857" y="1028"/>
                  </a:cubicBezTo>
                  <a:cubicBezTo>
                    <a:pt x="907" y="1011"/>
                    <a:pt x="862" y="1017"/>
                    <a:pt x="893" y="1000"/>
                  </a:cubicBezTo>
                  <a:cubicBezTo>
                    <a:pt x="902" y="993"/>
                    <a:pt x="901" y="1001"/>
                    <a:pt x="913" y="993"/>
                  </a:cubicBezTo>
                  <a:cubicBezTo>
                    <a:pt x="919" y="988"/>
                    <a:pt x="922" y="979"/>
                    <a:pt x="930" y="972"/>
                  </a:cubicBezTo>
                  <a:cubicBezTo>
                    <a:pt x="938" y="965"/>
                    <a:pt x="958" y="960"/>
                    <a:pt x="964" y="953"/>
                  </a:cubicBezTo>
                  <a:cubicBezTo>
                    <a:pt x="970" y="946"/>
                    <a:pt x="962" y="940"/>
                    <a:pt x="967" y="932"/>
                  </a:cubicBezTo>
                  <a:cubicBezTo>
                    <a:pt x="979" y="919"/>
                    <a:pt x="996" y="910"/>
                    <a:pt x="993" y="903"/>
                  </a:cubicBezTo>
                  <a:cubicBezTo>
                    <a:pt x="993" y="894"/>
                    <a:pt x="975" y="884"/>
                    <a:pt x="967" y="879"/>
                  </a:cubicBezTo>
                  <a:cubicBezTo>
                    <a:pt x="960" y="872"/>
                    <a:pt x="952" y="877"/>
                    <a:pt x="946" y="872"/>
                  </a:cubicBezTo>
                  <a:cubicBezTo>
                    <a:pt x="940" y="867"/>
                    <a:pt x="938" y="849"/>
                    <a:pt x="933" y="848"/>
                  </a:cubicBezTo>
                  <a:cubicBezTo>
                    <a:pt x="928" y="847"/>
                    <a:pt x="926" y="861"/>
                    <a:pt x="917" y="864"/>
                  </a:cubicBezTo>
                  <a:cubicBezTo>
                    <a:pt x="907" y="867"/>
                    <a:pt x="887" y="869"/>
                    <a:pt x="876" y="864"/>
                  </a:cubicBezTo>
                  <a:cubicBezTo>
                    <a:pt x="870" y="862"/>
                    <a:pt x="884" y="855"/>
                    <a:pt x="883" y="851"/>
                  </a:cubicBezTo>
                  <a:cubicBezTo>
                    <a:pt x="882" y="847"/>
                    <a:pt x="874" y="840"/>
                    <a:pt x="870" y="840"/>
                  </a:cubicBezTo>
                  <a:cubicBezTo>
                    <a:pt x="866" y="840"/>
                    <a:pt x="864" y="852"/>
                    <a:pt x="861" y="851"/>
                  </a:cubicBezTo>
                  <a:cubicBezTo>
                    <a:pt x="858" y="850"/>
                    <a:pt x="854" y="842"/>
                    <a:pt x="849" y="836"/>
                  </a:cubicBezTo>
                  <a:cubicBezTo>
                    <a:pt x="844" y="828"/>
                    <a:pt x="834" y="824"/>
                    <a:pt x="829" y="816"/>
                  </a:cubicBezTo>
                  <a:cubicBezTo>
                    <a:pt x="825" y="809"/>
                    <a:pt x="821" y="792"/>
                    <a:pt x="821" y="792"/>
                  </a:cubicBezTo>
                  <a:cubicBezTo>
                    <a:pt x="832" y="776"/>
                    <a:pt x="836" y="773"/>
                    <a:pt x="853" y="784"/>
                  </a:cubicBezTo>
                  <a:cubicBezTo>
                    <a:pt x="862" y="798"/>
                    <a:pt x="867" y="811"/>
                    <a:pt x="883" y="816"/>
                  </a:cubicBezTo>
                  <a:cubicBezTo>
                    <a:pt x="891" y="819"/>
                    <a:pt x="907" y="836"/>
                    <a:pt x="919" y="837"/>
                  </a:cubicBezTo>
                  <a:cubicBezTo>
                    <a:pt x="928" y="838"/>
                    <a:pt x="931" y="823"/>
                    <a:pt x="937" y="821"/>
                  </a:cubicBezTo>
                  <a:cubicBezTo>
                    <a:pt x="943" y="819"/>
                    <a:pt x="950" y="820"/>
                    <a:pt x="953" y="824"/>
                  </a:cubicBezTo>
                  <a:cubicBezTo>
                    <a:pt x="960" y="827"/>
                    <a:pt x="949" y="846"/>
                    <a:pt x="957" y="848"/>
                  </a:cubicBezTo>
                  <a:cubicBezTo>
                    <a:pt x="966" y="853"/>
                    <a:pt x="995" y="859"/>
                    <a:pt x="1012" y="860"/>
                  </a:cubicBezTo>
                  <a:cubicBezTo>
                    <a:pt x="1029" y="861"/>
                    <a:pt x="1046" y="853"/>
                    <a:pt x="1057" y="852"/>
                  </a:cubicBezTo>
                  <a:cubicBezTo>
                    <a:pt x="1064" y="853"/>
                    <a:pt x="1071" y="853"/>
                    <a:pt x="1077" y="856"/>
                  </a:cubicBezTo>
                  <a:cubicBezTo>
                    <a:pt x="1082" y="859"/>
                    <a:pt x="1081" y="836"/>
                    <a:pt x="1086" y="843"/>
                  </a:cubicBezTo>
                  <a:cubicBezTo>
                    <a:pt x="1090" y="848"/>
                    <a:pt x="1092" y="873"/>
                    <a:pt x="1102" y="888"/>
                  </a:cubicBezTo>
                  <a:cubicBezTo>
                    <a:pt x="1113" y="904"/>
                    <a:pt x="1128" y="927"/>
                    <a:pt x="1146" y="932"/>
                  </a:cubicBezTo>
                  <a:cubicBezTo>
                    <a:pt x="1157" y="939"/>
                    <a:pt x="1163" y="913"/>
                    <a:pt x="1168" y="914"/>
                  </a:cubicBezTo>
                  <a:cubicBezTo>
                    <a:pt x="1173" y="915"/>
                    <a:pt x="1172" y="924"/>
                    <a:pt x="1174" y="939"/>
                  </a:cubicBezTo>
                  <a:cubicBezTo>
                    <a:pt x="1176" y="954"/>
                    <a:pt x="1175" y="983"/>
                    <a:pt x="1181" y="1004"/>
                  </a:cubicBezTo>
                  <a:cubicBezTo>
                    <a:pt x="1187" y="1023"/>
                    <a:pt x="1202" y="1053"/>
                    <a:pt x="1209" y="1067"/>
                  </a:cubicBezTo>
                  <a:cubicBezTo>
                    <a:pt x="1216" y="1083"/>
                    <a:pt x="1218" y="1092"/>
                    <a:pt x="1221" y="1100"/>
                  </a:cubicBezTo>
                  <a:cubicBezTo>
                    <a:pt x="1234" y="1140"/>
                    <a:pt x="1212" y="1068"/>
                    <a:pt x="1227" y="1118"/>
                  </a:cubicBezTo>
                  <a:cubicBezTo>
                    <a:pt x="1229" y="1126"/>
                    <a:pt x="1241" y="1140"/>
                    <a:pt x="1241" y="1140"/>
                  </a:cubicBezTo>
                  <a:cubicBezTo>
                    <a:pt x="1249" y="1132"/>
                    <a:pt x="1244" y="1124"/>
                    <a:pt x="1252" y="1116"/>
                  </a:cubicBezTo>
                  <a:cubicBezTo>
                    <a:pt x="1256" y="1115"/>
                    <a:pt x="1268" y="1094"/>
                    <a:pt x="1270" y="1097"/>
                  </a:cubicBezTo>
                  <a:cubicBezTo>
                    <a:pt x="1272" y="1100"/>
                    <a:pt x="1265" y="1124"/>
                    <a:pt x="1266" y="1136"/>
                  </a:cubicBezTo>
                  <a:cubicBezTo>
                    <a:pt x="1267" y="1148"/>
                    <a:pt x="1269" y="1166"/>
                    <a:pt x="1276" y="1170"/>
                  </a:cubicBezTo>
                  <a:cubicBezTo>
                    <a:pt x="1283" y="1174"/>
                    <a:pt x="1302" y="1170"/>
                    <a:pt x="1306" y="1161"/>
                  </a:cubicBezTo>
                  <a:cubicBezTo>
                    <a:pt x="1308" y="1151"/>
                    <a:pt x="1304" y="1126"/>
                    <a:pt x="1299" y="1113"/>
                  </a:cubicBezTo>
                  <a:cubicBezTo>
                    <a:pt x="1295" y="1104"/>
                    <a:pt x="1286" y="1108"/>
                    <a:pt x="1282" y="1103"/>
                  </a:cubicBezTo>
                  <a:cubicBezTo>
                    <a:pt x="1278" y="1098"/>
                    <a:pt x="1277" y="1088"/>
                    <a:pt x="1277" y="1080"/>
                  </a:cubicBezTo>
                  <a:cubicBezTo>
                    <a:pt x="1272" y="1063"/>
                    <a:pt x="1284" y="1063"/>
                    <a:pt x="1285" y="1056"/>
                  </a:cubicBezTo>
                  <a:cubicBezTo>
                    <a:pt x="1285" y="1046"/>
                    <a:pt x="1275" y="1028"/>
                    <a:pt x="1279" y="1019"/>
                  </a:cubicBezTo>
                  <a:cubicBezTo>
                    <a:pt x="1281" y="1010"/>
                    <a:pt x="1304" y="1005"/>
                    <a:pt x="1309" y="999"/>
                  </a:cubicBezTo>
                  <a:cubicBezTo>
                    <a:pt x="1323" y="981"/>
                    <a:pt x="1319" y="984"/>
                    <a:pt x="1337" y="972"/>
                  </a:cubicBezTo>
                  <a:cubicBezTo>
                    <a:pt x="1356" y="944"/>
                    <a:pt x="1345" y="953"/>
                    <a:pt x="1365" y="940"/>
                  </a:cubicBezTo>
                  <a:cubicBezTo>
                    <a:pt x="1374" y="931"/>
                    <a:pt x="1376" y="922"/>
                    <a:pt x="1383" y="917"/>
                  </a:cubicBezTo>
                  <a:cubicBezTo>
                    <a:pt x="1391" y="913"/>
                    <a:pt x="1401" y="918"/>
                    <a:pt x="1411" y="917"/>
                  </a:cubicBezTo>
                  <a:cubicBezTo>
                    <a:pt x="1421" y="916"/>
                    <a:pt x="1436" y="904"/>
                    <a:pt x="1443" y="909"/>
                  </a:cubicBezTo>
                  <a:cubicBezTo>
                    <a:pt x="1449" y="914"/>
                    <a:pt x="1454" y="939"/>
                    <a:pt x="1455" y="947"/>
                  </a:cubicBezTo>
                  <a:cubicBezTo>
                    <a:pt x="1459" y="955"/>
                    <a:pt x="1460" y="955"/>
                    <a:pt x="1465" y="959"/>
                  </a:cubicBezTo>
                  <a:cubicBezTo>
                    <a:pt x="1469" y="971"/>
                    <a:pt x="1485" y="972"/>
                    <a:pt x="1485" y="972"/>
                  </a:cubicBezTo>
                  <a:cubicBezTo>
                    <a:pt x="1488" y="979"/>
                    <a:pt x="1470" y="998"/>
                    <a:pt x="1473" y="1007"/>
                  </a:cubicBezTo>
                  <a:cubicBezTo>
                    <a:pt x="1474" y="1015"/>
                    <a:pt x="1484" y="1022"/>
                    <a:pt x="1491" y="1020"/>
                  </a:cubicBezTo>
                  <a:cubicBezTo>
                    <a:pt x="1498" y="1020"/>
                    <a:pt x="1507" y="997"/>
                    <a:pt x="1515" y="996"/>
                  </a:cubicBezTo>
                  <a:cubicBezTo>
                    <a:pt x="1522" y="996"/>
                    <a:pt x="1527" y="1012"/>
                    <a:pt x="1531" y="1023"/>
                  </a:cubicBezTo>
                  <a:cubicBezTo>
                    <a:pt x="1533" y="1034"/>
                    <a:pt x="1538" y="1046"/>
                    <a:pt x="1539" y="1062"/>
                  </a:cubicBezTo>
                  <a:cubicBezTo>
                    <a:pt x="1539" y="1075"/>
                    <a:pt x="1532" y="1093"/>
                    <a:pt x="1531" y="1104"/>
                  </a:cubicBezTo>
                  <a:cubicBezTo>
                    <a:pt x="1530" y="1115"/>
                    <a:pt x="1530" y="1121"/>
                    <a:pt x="1534" y="1130"/>
                  </a:cubicBezTo>
                  <a:cubicBezTo>
                    <a:pt x="1537" y="1143"/>
                    <a:pt x="1557" y="1156"/>
                    <a:pt x="1557" y="1156"/>
                  </a:cubicBezTo>
                  <a:cubicBezTo>
                    <a:pt x="1563" y="1165"/>
                    <a:pt x="1564" y="1198"/>
                    <a:pt x="1573" y="1209"/>
                  </a:cubicBezTo>
                  <a:cubicBezTo>
                    <a:pt x="1584" y="1225"/>
                    <a:pt x="1615" y="1250"/>
                    <a:pt x="1621" y="1250"/>
                  </a:cubicBezTo>
                  <a:cubicBezTo>
                    <a:pt x="1627" y="1250"/>
                    <a:pt x="1617" y="1230"/>
                    <a:pt x="1608" y="1212"/>
                  </a:cubicBezTo>
                  <a:cubicBezTo>
                    <a:pt x="1614" y="1184"/>
                    <a:pt x="1588" y="1155"/>
                    <a:pt x="1565" y="1140"/>
                  </a:cubicBezTo>
                  <a:cubicBezTo>
                    <a:pt x="1550" y="1117"/>
                    <a:pt x="1548" y="1074"/>
                    <a:pt x="1575" y="1056"/>
                  </a:cubicBezTo>
                  <a:cubicBezTo>
                    <a:pt x="1582" y="1043"/>
                    <a:pt x="1593" y="1060"/>
                    <a:pt x="1602" y="1070"/>
                  </a:cubicBezTo>
                  <a:cubicBezTo>
                    <a:pt x="1606" y="1076"/>
                    <a:pt x="1598" y="1087"/>
                    <a:pt x="1602" y="1092"/>
                  </a:cubicBezTo>
                  <a:cubicBezTo>
                    <a:pt x="1606" y="1097"/>
                    <a:pt x="1620" y="1098"/>
                    <a:pt x="1624" y="1103"/>
                  </a:cubicBezTo>
                  <a:cubicBezTo>
                    <a:pt x="1628" y="1108"/>
                    <a:pt x="1620" y="1124"/>
                    <a:pt x="1626" y="1124"/>
                  </a:cubicBezTo>
                  <a:cubicBezTo>
                    <a:pt x="1649" y="1119"/>
                    <a:pt x="1652" y="1124"/>
                    <a:pt x="1659" y="1103"/>
                  </a:cubicBezTo>
                  <a:cubicBezTo>
                    <a:pt x="1665" y="1094"/>
                    <a:pt x="1682" y="1083"/>
                    <a:pt x="1687" y="1073"/>
                  </a:cubicBezTo>
                  <a:cubicBezTo>
                    <a:pt x="1692" y="1063"/>
                    <a:pt x="1692" y="1050"/>
                    <a:pt x="1692" y="1040"/>
                  </a:cubicBezTo>
                  <a:cubicBezTo>
                    <a:pt x="1692" y="1030"/>
                    <a:pt x="1691" y="1025"/>
                    <a:pt x="1684" y="1014"/>
                  </a:cubicBezTo>
                  <a:cubicBezTo>
                    <a:pt x="1677" y="1003"/>
                    <a:pt x="1656" y="982"/>
                    <a:pt x="1649" y="972"/>
                  </a:cubicBezTo>
                  <a:cubicBezTo>
                    <a:pt x="1644" y="962"/>
                    <a:pt x="1638" y="964"/>
                    <a:pt x="1642" y="954"/>
                  </a:cubicBezTo>
                  <a:cubicBezTo>
                    <a:pt x="1645" y="945"/>
                    <a:pt x="1658" y="927"/>
                    <a:pt x="1668" y="920"/>
                  </a:cubicBezTo>
                  <a:cubicBezTo>
                    <a:pt x="1668" y="910"/>
                    <a:pt x="1699" y="900"/>
                    <a:pt x="1701" y="909"/>
                  </a:cubicBezTo>
                  <a:cubicBezTo>
                    <a:pt x="1705" y="911"/>
                    <a:pt x="1710" y="921"/>
                    <a:pt x="1708" y="929"/>
                  </a:cubicBezTo>
                  <a:cubicBezTo>
                    <a:pt x="1708" y="936"/>
                    <a:pt x="1699" y="946"/>
                    <a:pt x="1698" y="951"/>
                  </a:cubicBezTo>
                  <a:cubicBezTo>
                    <a:pt x="1698" y="956"/>
                    <a:pt x="1699" y="959"/>
                    <a:pt x="1702" y="959"/>
                  </a:cubicBezTo>
                  <a:cubicBezTo>
                    <a:pt x="1705" y="959"/>
                    <a:pt x="1716" y="953"/>
                    <a:pt x="1716" y="950"/>
                  </a:cubicBezTo>
                  <a:cubicBezTo>
                    <a:pt x="1716" y="947"/>
                    <a:pt x="1705" y="948"/>
                    <a:pt x="1705" y="942"/>
                  </a:cubicBezTo>
                  <a:cubicBezTo>
                    <a:pt x="1705" y="936"/>
                    <a:pt x="1714" y="917"/>
                    <a:pt x="1719" y="911"/>
                  </a:cubicBezTo>
                  <a:cubicBezTo>
                    <a:pt x="1724" y="905"/>
                    <a:pt x="1732" y="909"/>
                    <a:pt x="1737" y="908"/>
                  </a:cubicBezTo>
                  <a:cubicBezTo>
                    <a:pt x="1741" y="907"/>
                    <a:pt x="1746" y="907"/>
                    <a:pt x="1750" y="906"/>
                  </a:cubicBezTo>
                  <a:cubicBezTo>
                    <a:pt x="1754" y="903"/>
                    <a:pt x="1758" y="893"/>
                    <a:pt x="1764" y="891"/>
                  </a:cubicBezTo>
                  <a:cubicBezTo>
                    <a:pt x="1770" y="889"/>
                    <a:pt x="1779" y="896"/>
                    <a:pt x="1788" y="893"/>
                  </a:cubicBezTo>
                  <a:cubicBezTo>
                    <a:pt x="1797" y="890"/>
                    <a:pt x="1811" y="879"/>
                    <a:pt x="1816" y="873"/>
                  </a:cubicBezTo>
                  <a:cubicBezTo>
                    <a:pt x="1822" y="868"/>
                    <a:pt x="1816" y="862"/>
                    <a:pt x="1818" y="859"/>
                  </a:cubicBezTo>
                  <a:cubicBezTo>
                    <a:pt x="1820" y="856"/>
                    <a:pt x="1827" y="860"/>
                    <a:pt x="1830" y="855"/>
                  </a:cubicBezTo>
                  <a:cubicBezTo>
                    <a:pt x="1833" y="850"/>
                    <a:pt x="1832" y="840"/>
                    <a:pt x="1837" y="830"/>
                  </a:cubicBezTo>
                  <a:cubicBezTo>
                    <a:pt x="1842" y="820"/>
                    <a:pt x="1859" y="803"/>
                    <a:pt x="1861" y="794"/>
                  </a:cubicBezTo>
                  <a:cubicBezTo>
                    <a:pt x="1866" y="784"/>
                    <a:pt x="1849" y="781"/>
                    <a:pt x="1849" y="776"/>
                  </a:cubicBezTo>
                  <a:cubicBezTo>
                    <a:pt x="1847" y="768"/>
                    <a:pt x="1845" y="751"/>
                    <a:pt x="1846" y="745"/>
                  </a:cubicBezTo>
                  <a:cubicBezTo>
                    <a:pt x="1847" y="739"/>
                    <a:pt x="1857" y="741"/>
                    <a:pt x="1858" y="741"/>
                  </a:cubicBezTo>
                  <a:cubicBezTo>
                    <a:pt x="1859" y="741"/>
                    <a:pt x="1853" y="748"/>
                    <a:pt x="1851" y="744"/>
                  </a:cubicBezTo>
                  <a:cubicBezTo>
                    <a:pt x="1849" y="740"/>
                    <a:pt x="1846" y="726"/>
                    <a:pt x="1843" y="719"/>
                  </a:cubicBezTo>
                  <a:cubicBezTo>
                    <a:pt x="1841" y="713"/>
                    <a:pt x="1832" y="706"/>
                    <a:pt x="1834" y="699"/>
                  </a:cubicBezTo>
                  <a:cubicBezTo>
                    <a:pt x="1835" y="692"/>
                    <a:pt x="1843" y="681"/>
                    <a:pt x="1851" y="675"/>
                  </a:cubicBezTo>
                  <a:cubicBezTo>
                    <a:pt x="1859" y="669"/>
                    <a:pt x="1881" y="664"/>
                    <a:pt x="1882" y="662"/>
                  </a:cubicBezTo>
                  <a:cubicBezTo>
                    <a:pt x="1882" y="658"/>
                    <a:pt x="1866" y="660"/>
                    <a:pt x="1858" y="660"/>
                  </a:cubicBezTo>
                  <a:cubicBezTo>
                    <a:pt x="1851" y="661"/>
                    <a:pt x="1845" y="666"/>
                    <a:pt x="1840" y="667"/>
                  </a:cubicBezTo>
                  <a:cubicBezTo>
                    <a:pt x="1835" y="668"/>
                    <a:pt x="1833" y="667"/>
                    <a:pt x="1828" y="663"/>
                  </a:cubicBezTo>
                  <a:cubicBezTo>
                    <a:pt x="1823" y="659"/>
                    <a:pt x="1811" y="650"/>
                    <a:pt x="1809" y="644"/>
                  </a:cubicBezTo>
                  <a:cubicBezTo>
                    <a:pt x="1810" y="640"/>
                    <a:pt x="1813" y="628"/>
                    <a:pt x="1816" y="626"/>
                  </a:cubicBezTo>
                  <a:cubicBezTo>
                    <a:pt x="1820" y="623"/>
                    <a:pt x="1828" y="628"/>
                    <a:pt x="1833" y="626"/>
                  </a:cubicBezTo>
                  <a:cubicBezTo>
                    <a:pt x="1838" y="624"/>
                    <a:pt x="1840" y="616"/>
                    <a:pt x="1846" y="612"/>
                  </a:cubicBezTo>
                  <a:cubicBezTo>
                    <a:pt x="1852" y="608"/>
                    <a:pt x="1862" y="602"/>
                    <a:pt x="1867" y="602"/>
                  </a:cubicBezTo>
                  <a:cubicBezTo>
                    <a:pt x="1870" y="602"/>
                    <a:pt x="1876" y="608"/>
                    <a:pt x="1875" y="612"/>
                  </a:cubicBezTo>
                  <a:cubicBezTo>
                    <a:pt x="1875" y="616"/>
                    <a:pt x="1866" y="625"/>
                    <a:pt x="1866" y="627"/>
                  </a:cubicBezTo>
                  <a:cubicBezTo>
                    <a:pt x="1866" y="629"/>
                    <a:pt x="1872" y="624"/>
                    <a:pt x="1875" y="622"/>
                  </a:cubicBezTo>
                  <a:cubicBezTo>
                    <a:pt x="1878" y="620"/>
                    <a:pt x="1880" y="617"/>
                    <a:pt x="1884" y="617"/>
                  </a:cubicBezTo>
                  <a:cubicBezTo>
                    <a:pt x="1888" y="617"/>
                    <a:pt x="1896" y="618"/>
                    <a:pt x="1902" y="620"/>
                  </a:cubicBezTo>
                  <a:cubicBezTo>
                    <a:pt x="1908" y="622"/>
                    <a:pt x="1920" y="624"/>
                    <a:pt x="1921" y="627"/>
                  </a:cubicBezTo>
                  <a:cubicBezTo>
                    <a:pt x="1923" y="631"/>
                    <a:pt x="1911" y="637"/>
                    <a:pt x="1909" y="641"/>
                  </a:cubicBezTo>
                  <a:cubicBezTo>
                    <a:pt x="1907" y="645"/>
                    <a:pt x="1906" y="650"/>
                    <a:pt x="1911" y="653"/>
                  </a:cubicBezTo>
                  <a:cubicBezTo>
                    <a:pt x="1916" y="656"/>
                    <a:pt x="1935" y="649"/>
                    <a:pt x="1938" y="659"/>
                  </a:cubicBezTo>
                  <a:cubicBezTo>
                    <a:pt x="1943" y="669"/>
                    <a:pt x="1921" y="707"/>
                    <a:pt x="1927" y="714"/>
                  </a:cubicBezTo>
                  <a:cubicBezTo>
                    <a:pt x="1928" y="725"/>
                    <a:pt x="1940" y="727"/>
                    <a:pt x="1944" y="726"/>
                  </a:cubicBezTo>
                  <a:cubicBezTo>
                    <a:pt x="1948" y="725"/>
                    <a:pt x="1945" y="712"/>
                    <a:pt x="1951" y="707"/>
                  </a:cubicBezTo>
                  <a:cubicBezTo>
                    <a:pt x="1957" y="702"/>
                    <a:pt x="1975" y="704"/>
                    <a:pt x="1981" y="698"/>
                  </a:cubicBezTo>
                  <a:cubicBezTo>
                    <a:pt x="1986" y="692"/>
                    <a:pt x="1991" y="680"/>
                    <a:pt x="1987" y="671"/>
                  </a:cubicBezTo>
                  <a:cubicBezTo>
                    <a:pt x="1987" y="665"/>
                    <a:pt x="1985" y="667"/>
                    <a:pt x="1980" y="659"/>
                  </a:cubicBezTo>
                  <a:cubicBezTo>
                    <a:pt x="1975" y="651"/>
                    <a:pt x="1959" y="632"/>
                    <a:pt x="1959" y="624"/>
                  </a:cubicBezTo>
                  <a:cubicBezTo>
                    <a:pt x="1958" y="613"/>
                    <a:pt x="1967" y="616"/>
                    <a:pt x="1981" y="608"/>
                  </a:cubicBezTo>
                  <a:cubicBezTo>
                    <a:pt x="1987" y="601"/>
                    <a:pt x="1989" y="589"/>
                    <a:pt x="1995" y="582"/>
                  </a:cubicBezTo>
                  <a:cubicBezTo>
                    <a:pt x="2001" y="575"/>
                    <a:pt x="2011" y="567"/>
                    <a:pt x="2017" y="567"/>
                  </a:cubicBezTo>
                  <a:cubicBezTo>
                    <a:pt x="2023" y="567"/>
                    <a:pt x="2026" y="580"/>
                    <a:pt x="2032" y="581"/>
                  </a:cubicBezTo>
                  <a:cubicBezTo>
                    <a:pt x="2038" y="582"/>
                    <a:pt x="2043" y="584"/>
                    <a:pt x="2052" y="576"/>
                  </a:cubicBezTo>
                  <a:cubicBezTo>
                    <a:pt x="2067" y="561"/>
                    <a:pt x="2067" y="544"/>
                    <a:pt x="2085" y="532"/>
                  </a:cubicBezTo>
                  <a:cubicBezTo>
                    <a:pt x="2091" y="524"/>
                    <a:pt x="2103" y="514"/>
                    <a:pt x="2109" y="506"/>
                  </a:cubicBezTo>
                  <a:cubicBezTo>
                    <a:pt x="2115" y="497"/>
                    <a:pt x="2117" y="488"/>
                    <a:pt x="2125" y="480"/>
                  </a:cubicBezTo>
                  <a:cubicBezTo>
                    <a:pt x="2128" y="477"/>
                    <a:pt x="2137" y="462"/>
                    <a:pt x="2140" y="458"/>
                  </a:cubicBezTo>
                  <a:cubicBezTo>
                    <a:pt x="2142" y="446"/>
                    <a:pt x="2137" y="444"/>
                    <a:pt x="2137" y="432"/>
                  </a:cubicBezTo>
                  <a:cubicBezTo>
                    <a:pt x="2136" y="426"/>
                    <a:pt x="2165" y="420"/>
                    <a:pt x="2155" y="411"/>
                  </a:cubicBezTo>
                  <a:cubicBezTo>
                    <a:pt x="2153" y="403"/>
                    <a:pt x="2136" y="386"/>
                    <a:pt x="2127" y="383"/>
                  </a:cubicBezTo>
                  <a:cubicBezTo>
                    <a:pt x="2118" y="380"/>
                    <a:pt x="2109" y="396"/>
                    <a:pt x="2101" y="395"/>
                  </a:cubicBezTo>
                  <a:cubicBezTo>
                    <a:pt x="2093" y="394"/>
                    <a:pt x="2078" y="386"/>
                    <a:pt x="2077" y="380"/>
                  </a:cubicBezTo>
                  <a:cubicBezTo>
                    <a:pt x="2083" y="371"/>
                    <a:pt x="2092" y="365"/>
                    <a:pt x="2097" y="356"/>
                  </a:cubicBezTo>
                  <a:cubicBezTo>
                    <a:pt x="2100" y="350"/>
                    <a:pt x="2112" y="341"/>
                    <a:pt x="2116" y="335"/>
                  </a:cubicBezTo>
                  <a:cubicBezTo>
                    <a:pt x="2122" y="327"/>
                    <a:pt x="2136" y="328"/>
                    <a:pt x="2145" y="323"/>
                  </a:cubicBezTo>
                  <a:cubicBezTo>
                    <a:pt x="2155" y="320"/>
                    <a:pt x="2156" y="304"/>
                    <a:pt x="2172" y="302"/>
                  </a:cubicBezTo>
                  <a:cubicBezTo>
                    <a:pt x="2188" y="300"/>
                    <a:pt x="2222" y="309"/>
                    <a:pt x="2239" y="308"/>
                  </a:cubicBezTo>
                  <a:cubicBezTo>
                    <a:pt x="2256" y="307"/>
                    <a:pt x="2265" y="296"/>
                    <a:pt x="2275" y="297"/>
                  </a:cubicBezTo>
                  <a:cubicBezTo>
                    <a:pt x="2285" y="298"/>
                    <a:pt x="2293" y="312"/>
                    <a:pt x="2302" y="314"/>
                  </a:cubicBezTo>
                  <a:cubicBezTo>
                    <a:pt x="2311" y="316"/>
                    <a:pt x="2322" y="308"/>
                    <a:pt x="2328" y="306"/>
                  </a:cubicBezTo>
                  <a:cubicBezTo>
                    <a:pt x="2334" y="304"/>
                    <a:pt x="2336" y="307"/>
                    <a:pt x="2340" y="303"/>
                  </a:cubicBezTo>
                  <a:cubicBezTo>
                    <a:pt x="2344" y="299"/>
                    <a:pt x="2345" y="288"/>
                    <a:pt x="2350" y="282"/>
                  </a:cubicBezTo>
                  <a:cubicBezTo>
                    <a:pt x="2354" y="277"/>
                    <a:pt x="2361" y="272"/>
                    <a:pt x="2370" y="269"/>
                  </a:cubicBezTo>
                  <a:cubicBezTo>
                    <a:pt x="2379" y="266"/>
                    <a:pt x="2399" y="261"/>
                    <a:pt x="2406" y="263"/>
                  </a:cubicBezTo>
                  <a:cubicBezTo>
                    <a:pt x="2413" y="265"/>
                    <a:pt x="2407" y="276"/>
                    <a:pt x="2410" y="279"/>
                  </a:cubicBezTo>
                  <a:cubicBezTo>
                    <a:pt x="2413" y="282"/>
                    <a:pt x="2421" y="283"/>
                    <a:pt x="2425" y="281"/>
                  </a:cubicBezTo>
                  <a:cubicBezTo>
                    <a:pt x="2429" y="279"/>
                    <a:pt x="2431" y="272"/>
                    <a:pt x="2437" y="268"/>
                  </a:cubicBezTo>
                  <a:cubicBezTo>
                    <a:pt x="2445" y="265"/>
                    <a:pt x="2453" y="252"/>
                    <a:pt x="2461" y="256"/>
                  </a:cubicBezTo>
                  <a:cubicBezTo>
                    <a:pt x="2473" y="262"/>
                    <a:pt x="2452" y="270"/>
                    <a:pt x="2445" y="276"/>
                  </a:cubicBezTo>
                  <a:cubicBezTo>
                    <a:pt x="2437" y="284"/>
                    <a:pt x="2429" y="292"/>
                    <a:pt x="2421" y="300"/>
                  </a:cubicBezTo>
                  <a:cubicBezTo>
                    <a:pt x="2412" y="309"/>
                    <a:pt x="2396" y="316"/>
                    <a:pt x="2388" y="320"/>
                  </a:cubicBezTo>
                  <a:cubicBezTo>
                    <a:pt x="2380" y="324"/>
                    <a:pt x="2377" y="323"/>
                    <a:pt x="2373" y="326"/>
                  </a:cubicBezTo>
                  <a:cubicBezTo>
                    <a:pt x="2369" y="329"/>
                    <a:pt x="2369" y="335"/>
                    <a:pt x="2365" y="341"/>
                  </a:cubicBezTo>
                  <a:cubicBezTo>
                    <a:pt x="2361" y="347"/>
                    <a:pt x="2349" y="350"/>
                    <a:pt x="2347" y="359"/>
                  </a:cubicBezTo>
                  <a:cubicBezTo>
                    <a:pt x="2345" y="368"/>
                    <a:pt x="2352" y="383"/>
                    <a:pt x="2355" y="396"/>
                  </a:cubicBezTo>
                  <a:cubicBezTo>
                    <a:pt x="2360" y="404"/>
                    <a:pt x="2360" y="435"/>
                    <a:pt x="2368" y="437"/>
                  </a:cubicBezTo>
                  <a:cubicBezTo>
                    <a:pt x="2376" y="439"/>
                    <a:pt x="2396" y="416"/>
                    <a:pt x="2405" y="408"/>
                  </a:cubicBezTo>
                  <a:cubicBezTo>
                    <a:pt x="2413" y="398"/>
                    <a:pt x="2417" y="397"/>
                    <a:pt x="2424" y="386"/>
                  </a:cubicBezTo>
                  <a:cubicBezTo>
                    <a:pt x="2431" y="382"/>
                    <a:pt x="2443" y="387"/>
                    <a:pt x="2446" y="381"/>
                  </a:cubicBezTo>
                  <a:cubicBezTo>
                    <a:pt x="2449" y="375"/>
                    <a:pt x="2440" y="356"/>
                    <a:pt x="2443" y="351"/>
                  </a:cubicBezTo>
                  <a:cubicBezTo>
                    <a:pt x="2443" y="343"/>
                    <a:pt x="2460" y="355"/>
                    <a:pt x="2463" y="351"/>
                  </a:cubicBezTo>
                  <a:cubicBezTo>
                    <a:pt x="2466" y="347"/>
                    <a:pt x="2457" y="334"/>
                    <a:pt x="2461" y="326"/>
                  </a:cubicBezTo>
                  <a:cubicBezTo>
                    <a:pt x="2465" y="318"/>
                    <a:pt x="2474" y="310"/>
                    <a:pt x="2487" y="303"/>
                  </a:cubicBezTo>
                  <a:cubicBezTo>
                    <a:pt x="2500" y="296"/>
                    <a:pt x="2530" y="284"/>
                    <a:pt x="2541" y="282"/>
                  </a:cubicBezTo>
                  <a:cubicBezTo>
                    <a:pt x="2552" y="280"/>
                    <a:pt x="2548" y="290"/>
                    <a:pt x="2553" y="293"/>
                  </a:cubicBezTo>
                  <a:cubicBezTo>
                    <a:pt x="2558" y="296"/>
                    <a:pt x="2564" y="302"/>
                    <a:pt x="2569" y="300"/>
                  </a:cubicBezTo>
                  <a:cubicBezTo>
                    <a:pt x="2574" y="300"/>
                    <a:pt x="2574" y="287"/>
                    <a:pt x="2581" y="282"/>
                  </a:cubicBezTo>
                  <a:cubicBezTo>
                    <a:pt x="2588" y="277"/>
                    <a:pt x="2604" y="270"/>
                    <a:pt x="2613" y="267"/>
                  </a:cubicBezTo>
                  <a:cubicBezTo>
                    <a:pt x="2622" y="264"/>
                    <a:pt x="2624" y="266"/>
                    <a:pt x="2637" y="263"/>
                  </a:cubicBezTo>
                  <a:cubicBezTo>
                    <a:pt x="2650" y="260"/>
                    <a:pt x="2685" y="257"/>
                    <a:pt x="2693" y="248"/>
                  </a:cubicBezTo>
                  <a:cubicBezTo>
                    <a:pt x="2683" y="234"/>
                    <a:pt x="2679" y="229"/>
                    <a:pt x="2685" y="212"/>
                  </a:cubicBezTo>
                  <a:cubicBezTo>
                    <a:pt x="2687" y="204"/>
                    <a:pt x="2697" y="219"/>
                    <a:pt x="2704" y="216"/>
                  </a:cubicBezTo>
                  <a:cubicBezTo>
                    <a:pt x="2709" y="213"/>
                    <a:pt x="2711" y="196"/>
                    <a:pt x="2715" y="195"/>
                  </a:cubicBezTo>
                  <a:cubicBezTo>
                    <a:pt x="2719" y="194"/>
                    <a:pt x="2724" y="209"/>
                    <a:pt x="2730" y="210"/>
                  </a:cubicBezTo>
                  <a:cubicBezTo>
                    <a:pt x="2736" y="211"/>
                    <a:pt x="2746" y="201"/>
                    <a:pt x="2752" y="203"/>
                  </a:cubicBezTo>
                  <a:cubicBezTo>
                    <a:pt x="2758" y="205"/>
                    <a:pt x="2758" y="219"/>
                    <a:pt x="2766" y="222"/>
                  </a:cubicBezTo>
                  <a:cubicBezTo>
                    <a:pt x="2774" y="225"/>
                    <a:pt x="2793" y="223"/>
                    <a:pt x="2801" y="220"/>
                  </a:cubicBezTo>
                  <a:cubicBezTo>
                    <a:pt x="2810" y="218"/>
                    <a:pt x="2807" y="211"/>
                    <a:pt x="2814" y="206"/>
                  </a:cubicBezTo>
                  <a:cubicBezTo>
                    <a:pt x="2821" y="201"/>
                    <a:pt x="2842" y="197"/>
                    <a:pt x="2842" y="192"/>
                  </a:cubicBezTo>
                  <a:cubicBezTo>
                    <a:pt x="2842" y="189"/>
                    <a:pt x="2828" y="175"/>
                    <a:pt x="2815" y="174"/>
                  </a:cubicBezTo>
                  <a:cubicBezTo>
                    <a:pt x="2808" y="170"/>
                    <a:pt x="2801" y="166"/>
                    <a:pt x="2797" y="168"/>
                  </a:cubicBezTo>
                  <a:cubicBezTo>
                    <a:pt x="2793" y="170"/>
                    <a:pt x="2791" y="184"/>
                    <a:pt x="2788" y="185"/>
                  </a:cubicBezTo>
                  <a:cubicBezTo>
                    <a:pt x="2785" y="186"/>
                    <a:pt x="2781" y="181"/>
                    <a:pt x="2776" y="177"/>
                  </a:cubicBezTo>
                  <a:cubicBezTo>
                    <a:pt x="2771" y="174"/>
                    <a:pt x="2766" y="164"/>
                    <a:pt x="2761" y="161"/>
                  </a:cubicBezTo>
                  <a:cubicBezTo>
                    <a:pt x="2756" y="158"/>
                    <a:pt x="2741" y="159"/>
                    <a:pt x="2736" y="156"/>
                  </a:cubicBezTo>
                  <a:cubicBezTo>
                    <a:pt x="2728" y="155"/>
                    <a:pt x="2720" y="144"/>
                    <a:pt x="2716" y="144"/>
                  </a:cubicBezTo>
                  <a:cubicBezTo>
                    <a:pt x="2707" y="140"/>
                    <a:pt x="2694" y="135"/>
                    <a:pt x="2682" y="132"/>
                  </a:cubicBezTo>
                  <a:cubicBezTo>
                    <a:pt x="2671" y="130"/>
                    <a:pt x="2676" y="123"/>
                    <a:pt x="2641" y="125"/>
                  </a:cubicBezTo>
                  <a:cubicBezTo>
                    <a:pt x="2632" y="125"/>
                    <a:pt x="2635" y="132"/>
                    <a:pt x="2625" y="132"/>
                  </a:cubicBezTo>
                  <a:cubicBezTo>
                    <a:pt x="2615" y="132"/>
                    <a:pt x="2591" y="123"/>
                    <a:pt x="2581" y="123"/>
                  </a:cubicBezTo>
                  <a:cubicBezTo>
                    <a:pt x="2571" y="123"/>
                    <a:pt x="2568" y="127"/>
                    <a:pt x="2566" y="131"/>
                  </a:cubicBezTo>
                  <a:cubicBezTo>
                    <a:pt x="2564" y="135"/>
                    <a:pt x="2569" y="144"/>
                    <a:pt x="2566" y="146"/>
                  </a:cubicBezTo>
                  <a:cubicBezTo>
                    <a:pt x="2563" y="148"/>
                    <a:pt x="2553" y="144"/>
                    <a:pt x="2548" y="141"/>
                  </a:cubicBezTo>
                  <a:cubicBezTo>
                    <a:pt x="2543" y="138"/>
                    <a:pt x="2546" y="127"/>
                    <a:pt x="2536" y="126"/>
                  </a:cubicBezTo>
                  <a:cubicBezTo>
                    <a:pt x="2526" y="125"/>
                    <a:pt x="2499" y="135"/>
                    <a:pt x="2488" y="135"/>
                  </a:cubicBezTo>
                  <a:cubicBezTo>
                    <a:pt x="2477" y="135"/>
                    <a:pt x="2479" y="128"/>
                    <a:pt x="2469" y="128"/>
                  </a:cubicBezTo>
                  <a:cubicBezTo>
                    <a:pt x="2460" y="126"/>
                    <a:pt x="2434" y="138"/>
                    <a:pt x="2425" y="137"/>
                  </a:cubicBezTo>
                  <a:cubicBezTo>
                    <a:pt x="2416" y="136"/>
                    <a:pt x="2419" y="124"/>
                    <a:pt x="2412" y="119"/>
                  </a:cubicBezTo>
                  <a:cubicBezTo>
                    <a:pt x="2405" y="114"/>
                    <a:pt x="2402" y="106"/>
                    <a:pt x="2383" y="105"/>
                  </a:cubicBezTo>
                  <a:cubicBezTo>
                    <a:pt x="2335" y="109"/>
                    <a:pt x="2340" y="117"/>
                    <a:pt x="2296" y="110"/>
                  </a:cubicBezTo>
                  <a:cubicBezTo>
                    <a:pt x="2279" y="107"/>
                    <a:pt x="2278" y="97"/>
                    <a:pt x="2262" y="90"/>
                  </a:cubicBezTo>
                  <a:cubicBezTo>
                    <a:pt x="2236" y="78"/>
                    <a:pt x="2232" y="89"/>
                    <a:pt x="2200" y="86"/>
                  </a:cubicBezTo>
                  <a:cubicBezTo>
                    <a:pt x="2188" y="84"/>
                    <a:pt x="2175" y="81"/>
                    <a:pt x="2172" y="78"/>
                  </a:cubicBezTo>
                  <a:cubicBezTo>
                    <a:pt x="2169" y="75"/>
                    <a:pt x="2183" y="72"/>
                    <a:pt x="2182" y="68"/>
                  </a:cubicBezTo>
                  <a:cubicBezTo>
                    <a:pt x="2181" y="64"/>
                    <a:pt x="2165" y="58"/>
                    <a:pt x="2163" y="53"/>
                  </a:cubicBezTo>
                  <a:cubicBezTo>
                    <a:pt x="2161" y="48"/>
                    <a:pt x="2175" y="38"/>
                    <a:pt x="2167" y="35"/>
                  </a:cubicBezTo>
                  <a:cubicBezTo>
                    <a:pt x="2159" y="32"/>
                    <a:pt x="2122" y="32"/>
                    <a:pt x="2112" y="36"/>
                  </a:cubicBezTo>
                  <a:cubicBezTo>
                    <a:pt x="2102" y="40"/>
                    <a:pt x="2104" y="53"/>
                    <a:pt x="2109" y="57"/>
                  </a:cubicBezTo>
                  <a:cubicBezTo>
                    <a:pt x="2114" y="61"/>
                    <a:pt x="2133" y="57"/>
                    <a:pt x="2139" y="59"/>
                  </a:cubicBezTo>
                  <a:cubicBezTo>
                    <a:pt x="2145" y="61"/>
                    <a:pt x="2146" y="68"/>
                    <a:pt x="2148" y="72"/>
                  </a:cubicBezTo>
                  <a:cubicBezTo>
                    <a:pt x="2150" y="76"/>
                    <a:pt x="2156" y="82"/>
                    <a:pt x="2152" y="84"/>
                  </a:cubicBezTo>
                  <a:cubicBezTo>
                    <a:pt x="2148" y="86"/>
                    <a:pt x="2132" y="83"/>
                    <a:pt x="2127" y="86"/>
                  </a:cubicBezTo>
                  <a:cubicBezTo>
                    <a:pt x="2122" y="89"/>
                    <a:pt x="2129" y="100"/>
                    <a:pt x="2124" y="102"/>
                  </a:cubicBezTo>
                  <a:cubicBezTo>
                    <a:pt x="2119" y="104"/>
                    <a:pt x="2106" y="101"/>
                    <a:pt x="2094" y="101"/>
                  </a:cubicBezTo>
                  <a:cubicBezTo>
                    <a:pt x="2081" y="101"/>
                    <a:pt x="2077" y="106"/>
                    <a:pt x="2053" y="104"/>
                  </a:cubicBezTo>
                  <a:cubicBezTo>
                    <a:pt x="2043" y="102"/>
                    <a:pt x="2040" y="90"/>
                    <a:pt x="2032" y="92"/>
                  </a:cubicBezTo>
                  <a:cubicBezTo>
                    <a:pt x="2024" y="94"/>
                    <a:pt x="2015" y="112"/>
                    <a:pt x="2007" y="114"/>
                  </a:cubicBezTo>
                  <a:cubicBezTo>
                    <a:pt x="1999" y="116"/>
                    <a:pt x="1988" y="111"/>
                    <a:pt x="1984" y="104"/>
                  </a:cubicBezTo>
                  <a:cubicBezTo>
                    <a:pt x="1980" y="97"/>
                    <a:pt x="1989" y="76"/>
                    <a:pt x="1983" y="72"/>
                  </a:cubicBezTo>
                  <a:cubicBezTo>
                    <a:pt x="1977" y="68"/>
                    <a:pt x="1961" y="76"/>
                    <a:pt x="1950" y="77"/>
                  </a:cubicBezTo>
                  <a:cubicBezTo>
                    <a:pt x="1942" y="72"/>
                    <a:pt x="1926" y="75"/>
                    <a:pt x="1917" y="75"/>
                  </a:cubicBezTo>
                  <a:cubicBezTo>
                    <a:pt x="1905" y="73"/>
                    <a:pt x="1859" y="80"/>
                    <a:pt x="1848" y="78"/>
                  </a:cubicBezTo>
                  <a:cubicBezTo>
                    <a:pt x="1834" y="76"/>
                    <a:pt x="1846" y="66"/>
                    <a:pt x="1831" y="65"/>
                  </a:cubicBezTo>
                  <a:cubicBezTo>
                    <a:pt x="1816" y="64"/>
                    <a:pt x="1769" y="73"/>
                    <a:pt x="1755" y="71"/>
                  </a:cubicBezTo>
                  <a:cubicBezTo>
                    <a:pt x="1743" y="68"/>
                    <a:pt x="1747" y="61"/>
                    <a:pt x="1747" y="54"/>
                  </a:cubicBezTo>
                  <a:cubicBezTo>
                    <a:pt x="1747" y="47"/>
                    <a:pt x="1753" y="36"/>
                    <a:pt x="1753" y="29"/>
                  </a:cubicBezTo>
                  <a:cubicBezTo>
                    <a:pt x="1753" y="22"/>
                    <a:pt x="1755" y="13"/>
                    <a:pt x="1750" y="11"/>
                  </a:cubicBezTo>
                  <a:cubicBezTo>
                    <a:pt x="1745" y="0"/>
                    <a:pt x="1729" y="18"/>
                    <a:pt x="1720" y="18"/>
                  </a:cubicBezTo>
                  <a:cubicBezTo>
                    <a:pt x="1711" y="18"/>
                    <a:pt x="1705" y="9"/>
                    <a:pt x="1695" y="11"/>
                  </a:cubicBezTo>
                  <a:cubicBezTo>
                    <a:pt x="1685" y="13"/>
                    <a:pt x="1665" y="28"/>
                    <a:pt x="1660" y="29"/>
                  </a:cubicBezTo>
                  <a:cubicBezTo>
                    <a:pt x="1655" y="30"/>
                    <a:pt x="1682" y="16"/>
                    <a:pt x="1663" y="14"/>
                  </a:cubicBezTo>
                  <a:cubicBezTo>
                    <a:pt x="1644" y="12"/>
                    <a:pt x="1571" y="15"/>
                    <a:pt x="1548" y="18"/>
                  </a:cubicBezTo>
                  <a:cubicBezTo>
                    <a:pt x="1525" y="21"/>
                    <a:pt x="1530" y="31"/>
                    <a:pt x="1522" y="32"/>
                  </a:cubicBezTo>
                  <a:cubicBezTo>
                    <a:pt x="1514" y="33"/>
                    <a:pt x="1506" y="26"/>
                    <a:pt x="1498" y="26"/>
                  </a:cubicBezTo>
                  <a:cubicBezTo>
                    <a:pt x="1490" y="26"/>
                    <a:pt x="1488" y="31"/>
                    <a:pt x="1474" y="33"/>
                  </a:cubicBezTo>
                  <a:cubicBezTo>
                    <a:pt x="1460" y="35"/>
                    <a:pt x="1433" y="33"/>
                    <a:pt x="1414" y="36"/>
                  </a:cubicBezTo>
                  <a:cubicBezTo>
                    <a:pt x="1389" y="53"/>
                    <a:pt x="1397" y="47"/>
                    <a:pt x="1362" y="50"/>
                  </a:cubicBezTo>
                  <a:cubicBezTo>
                    <a:pt x="1350" y="54"/>
                    <a:pt x="1372" y="62"/>
                    <a:pt x="1366" y="65"/>
                  </a:cubicBezTo>
                  <a:cubicBezTo>
                    <a:pt x="1360" y="68"/>
                    <a:pt x="1337" y="68"/>
                    <a:pt x="1324" y="69"/>
                  </a:cubicBezTo>
                  <a:cubicBezTo>
                    <a:pt x="1311" y="70"/>
                    <a:pt x="1293" y="63"/>
                    <a:pt x="1290" y="68"/>
                  </a:cubicBezTo>
                  <a:cubicBezTo>
                    <a:pt x="1280" y="73"/>
                    <a:pt x="1308" y="99"/>
                    <a:pt x="1305" y="101"/>
                  </a:cubicBezTo>
                  <a:cubicBezTo>
                    <a:pt x="1302" y="103"/>
                    <a:pt x="1280" y="84"/>
                    <a:pt x="1269" y="83"/>
                  </a:cubicBezTo>
                  <a:cubicBezTo>
                    <a:pt x="1258" y="82"/>
                    <a:pt x="1246" y="91"/>
                    <a:pt x="1237" y="96"/>
                  </a:cubicBezTo>
                  <a:cubicBezTo>
                    <a:pt x="1228" y="99"/>
                    <a:pt x="1213" y="112"/>
                    <a:pt x="1213" y="112"/>
                  </a:cubicBezTo>
                  <a:cubicBezTo>
                    <a:pt x="1206" y="112"/>
                    <a:pt x="1222" y="84"/>
                    <a:pt x="1216" y="80"/>
                  </a:cubicBezTo>
                  <a:cubicBezTo>
                    <a:pt x="1214" y="77"/>
                    <a:pt x="1208" y="88"/>
                    <a:pt x="1203" y="93"/>
                  </a:cubicBezTo>
                  <a:cubicBezTo>
                    <a:pt x="1198" y="98"/>
                    <a:pt x="1191" y="103"/>
                    <a:pt x="1188" y="108"/>
                  </a:cubicBezTo>
                  <a:cubicBezTo>
                    <a:pt x="1185" y="113"/>
                    <a:pt x="1183" y="117"/>
                    <a:pt x="1183" y="125"/>
                  </a:cubicBezTo>
                  <a:cubicBezTo>
                    <a:pt x="1183" y="133"/>
                    <a:pt x="1188" y="160"/>
                    <a:pt x="1186" y="159"/>
                  </a:cubicBezTo>
                  <a:cubicBezTo>
                    <a:pt x="1184" y="158"/>
                    <a:pt x="1171" y="131"/>
                    <a:pt x="1170" y="120"/>
                  </a:cubicBezTo>
                  <a:cubicBezTo>
                    <a:pt x="1169" y="109"/>
                    <a:pt x="1183" y="97"/>
                    <a:pt x="1177" y="90"/>
                  </a:cubicBezTo>
                  <a:cubicBezTo>
                    <a:pt x="1167" y="93"/>
                    <a:pt x="1153" y="75"/>
                    <a:pt x="1134" y="78"/>
                  </a:cubicBezTo>
                  <a:cubicBezTo>
                    <a:pt x="1123" y="78"/>
                    <a:pt x="1118" y="97"/>
                    <a:pt x="1111" y="102"/>
                  </a:cubicBezTo>
                  <a:cubicBezTo>
                    <a:pt x="1104" y="107"/>
                    <a:pt x="1088" y="101"/>
                    <a:pt x="1090" y="111"/>
                  </a:cubicBezTo>
                  <a:cubicBezTo>
                    <a:pt x="1091" y="123"/>
                    <a:pt x="1124" y="150"/>
                    <a:pt x="1122" y="162"/>
                  </a:cubicBezTo>
                  <a:cubicBezTo>
                    <a:pt x="1120" y="172"/>
                    <a:pt x="1098" y="152"/>
                    <a:pt x="1096" y="152"/>
                  </a:cubicBezTo>
                  <a:cubicBezTo>
                    <a:pt x="1090" y="150"/>
                    <a:pt x="1088" y="147"/>
                    <a:pt x="1080" y="143"/>
                  </a:cubicBezTo>
                  <a:cubicBezTo>
                    <a:pt x="1072" y="139"/>
                    <a:pt x="1059" y="129"/>
                    <a:pt x="1047" y="128"/>
                  </a:cubicBezTo>
                  <a:cubicBezTo>
                    <a:pt x="1035" y="127"/>
                    <a:pt x="1016" y="136"/>
                    <a:pt x="1009" y="134"/>
                  </a:cubicBezTo>
                  <a:cubicBezTo>
                    <a:pt x="1001" y="132"/>
                    <a:pt x="1001" y="122"/>
                    <a:pt x="1003" y="117"/>
                  </a:cubicBezTo>
                  <a:cubicBezTo>
                    <a:pt x="1004" y="113"/>
                    <a:pt x="1011" y="109"/>
                    <a:pt x="1018" y="108"/>
                  </a:cubicBezTo>
                  <a:cubicBezTo>
                    <a:pt x="1025" y="107"/>
                    <a:pt x="1044" y="115"/>
                    <a:pt x="1044" y="113"/>
                  </a:cubicBezTo>
                  <a:cubicBezTo>
                    <a:pt x="1044" y="111"/>
                    <a:pt x="1030" y="100"/>
                    <a:pt x="1021" y="98"/>
                  </a:cubicBezTo>
                  <a:cubicBezTo>
                    <a:pt x="1012" y="96"/>
                    <a:pt x="999" y="93"/>
                    <a:pt x="991" y="98"/>
                  </a:cubicBezTo>
                  <a:cubicBezTo>
                    <a:pt x="983" y="103"/>
                    <a:pt x="974" y="118"/>
                    <a:pt x="975" y="126"/>
                  </a:cubicBezTo>
                  <a:cubicBezTo>
                    <a:pt x="976" y="134"/>
                    <a:pt x="992" y="142"/>
                    <a:pt x="994" y="146"/>
                  </a:cubicBezTo>
                  <a:cubicBezTo>
                    <a:pt x="996" y="150"/>
                    <a:pt x="991" y="150"/>
                    <a:pt x="985" y="150"/>
                  </a:cubicBezTo>
                  <a:cubicBezTo>
                    <a:pt x="979" y="150"/>
                    <a:pt x="968" y="144"/>
                    <a:pt x="960" y="143"/>
                  </a:cubicBezTo>
                  <a:cubicBezTo>
                    <a:pt x="952" y="142"/>
                    <a:pt x="944" y="141"/>
                    <a:pt x="936" y="143"/>
                  </a:cubicBezTo>
                  <a:cubicBezTo>
                    <a:pt x="928" y="145"/>
                    <a:pt x="920" y="156"/>
                    <a:pt x="913" y="156"/>
                  </a:cubicBezTo>
                  <a:cubicBezTo>
                    <a:pt x="906" y="156"/>
                    <a:pt x="903" y="143"/>
                    <a:pt x="892" y="144"/>
                  </a:cubicBezTo>
                  <a:cubicBezTo>
                    <a:pt x="881" y="145"/>
                    <a:pt x="865" y="157"/>
                    <a:pt x="849" y="162"/>
                  </a:cubicBezTo>
                  <a:cubicBezTo>
                    <a:pt x="815" y="162"/>
                    <a:pt x="808" y="177"/>
                    <a:pt x="798" y="174"/>
                  </a:cubicBezTo>
                  <a:cubicBezTo>
                    <a:pt x="788" y="171"/>
                    <a:pt x="792" y="149"/>
                    <a:pt x="786" y="144"/>
                  </a:cubicBezTo>
                  <a:cubicBezTo>
                    <a:pt x="780" y="139"/>
                    <a:pt x="766" y="136"/>
                    <a:pt x="763" y="143"/>
                  </a:cubicBezTo>
                  <a:cubicBezTo>
                    <a:pt x="760" y="150"/>
                    <a:pt x="768" y="179"/>
                    <a:pt x="765" y="185"/>
                  </a:cubicBezTo>
                  <a:cubicBezTo>
                    <a:pt x="749" y="188"/>
                    <a:pt x="752" y="181"/>
                    <a:pt x="745" y="182"/>
                  </a:cubicBezTo>
                  <a:cubicBezTo>
                    <a:pt x="738" y="183"/>
                    <a:pt x="726" y="188"/>
                    <a:pt x="720" y="194"/>
                  </a:cubicBezTo>
                  <a:cubicBezTo>
                    <a:pt x="714" y="200"/>
                    <a:pt x="719" y="216"/>
                    <a:pt x="711" y="218"/>
                  </a:cubicBezTo>
                  <a:cubicBezTo>
                    <a:pt x="699" y="225"/>
                    <a:pt x="680" y="204"/>
                    <a:pt x="672" y="204"/>
                  </a:cubicBezTo>
                  <a:cubicBezTo>
                    <a:pt x="664" y="204"/>
                    <a:pt x="662" y="210"/>
                    <a:pt x="663" y="215"/>
                  </a:cubicBezTo>
                  <a:cubicBezTo>
                    <a:pt x="664" y="220"/>
                    <a:pt x="682" y="230"/>
                    <a:pt x="681" y="232"/>
                  </a:cubicBezTo>
                  <a:cubicBezTo>
                    <a:pt x="673" y="235"/>
                    <a:pt x="655" y="230"/>
                    <a:pt x="655" y="230"/>
                  </a:cubicBezTo>
                  <a:cubicBezTo>
                    <a:pt x="622" y="208"/>
                    <a:pt x="658" y="229"/>
                    <a:pt x="627" y="198"/>
                  </a:cubicBezTo>
                  <a:cubicBezTo>
                    <a:pt x="623" y="194"/>
                    <a:pt x="606" y="185"/>
                    <a:pt x="606" y="185"/>
                  </a:cubicBezTo>
                  <a:cubicBezTo>
                    <a:pt x="629" y="170"/>
                    <a:pt x="644" y="180"/>
                    <a:pt x="669" y="188"/>
                  </a:cubicBezTo>
                  <a:cubicBezTo>
                    <a:pt x="682" y="187"/>
                    <a:pt x="696" y="187"/>
                    <a:pt x="709" y="184"/>
                  </a:cubicBezTo>
                  <a:cubicBezTo>
                    <a:pt x="720" y="182"/>
                    <a:pt x="739" y="175"/>
                    <a:pt x="729" y="165"/>
                  </a:cubicBezTo>
                  <a:cubicBezTo>
                    <a:pt x="711" y="147"/>
                    <a:pt x="662" y="137"/>
                    <a:pt x="637" y="135"/>
                  </a:cubicBezTo>
                  <a:cubicBezTo>
                    <a:pt x="615" y="128"/>
                    <a:pt x="592" y="132"/>
                    <a:pt x="580" y="129"/>
                  </a:cubicBezTo>
                  <a:cubicBezTo>
                    <a:pt x="568" y="126"/>
                    <a:pt x="573" y="115"/>
                    <a:pt x="567" y="114"/>
                  </a:cubicBezTo>
                  <a:cubicBezTo>
                    <a:pt x="559" y="111"/>
                    <a:pt x="545" y="120"/>
                    <a:pt x="545" y="120"/>
                  </a:cubicBezTo>
                  <a:cubicBezTo>
                    <a:pt x="536" y="118"/>
                    <a:pt x="531" y="114"/>
                    <a:pt x="519" y="114"/>
                  </a:cubicBezTo>
                  <a:cubicBezTo>
                    <a:pt x="512" y="112"/>
                    <a:pt x="508" y="104"/>
                    <a:pt x="501" y="105"/>
                  </a:cubicBezTo>
                  <a:cubicBezTo>
                    <a:pt x="494" y="106"/>
                    <a:pt x="486" y="115"/>
                    <a:pt x="475" y="119"/>
                  </a:cubicBezTo>
                  <a:cubicBezTo>
                    <a:pt x="464" y="123"/>
                    <a:pt x="446" y="132"/>
                    <a:pt x="435" y="132"/>
                  </a:cubicBezTo>
                  <a:cubicBezTo>
                    <a:pt x="415" y="136"/>
                    <a:pt x="417" y="111"/>
                    <a:pt x="411" y="116"/>
                  </a:cubicBezTo>
                  <a:cubicBezTo>
                    <a:pt x="406" y="116"/>
                    <a:pt x="404" y="124"/>
                    <a:pt x="402" y="131"/>
                  </a:cubicBezTo>
                  <a:cubicBezTo>
                    <a:pt x="400" y="138"/>
                    <a:pt x="406" y="153"/>
                    <a:pt x="400" y="156"/>
                  </a:cubicBezTo>
                  <a:cubicBezTo>
                    <a:pt x="395" y="162"/>
                    <a:pt x="376" y="142"/>
                    <a:pt x="366" y="147"/>
                  </a:cubicBezTo>
                  <a:cubicBezTo>
                    <a:pt x="351" y="148"/>
                    <a:pt x="322" y="156"/>
                    <a:pt x="309" y="165"/>
                  </a:cubicBezTo>
                  <a:cubicBezTo>
                    <a:pt x="296" y="174"/>
                    <a:pt x="286" y="196"/>
                    <a:pt x="289" y="198"/>
                  </a:cubicBezTo>
                  <a:cubicBezTo>
                    <a:pt x="292" y="200"/>
                    <a:pt x="316" y="182"/>
                    <a:pt x="325" y="177"/>
                  </a:cubicBezTo>
                  <a:cubicBezTo>
                    <a:pt x="334" y="172"/>
                    <a:pt x="343" y="167"/>
                    <a:pt x="346" y="168"/>
                  </a:cubicBezTo>
                  <a:cubicBezTo>
                    <a:pt x="349" y="169"/>
                    <a:pt x="345" y="180"/>
                    <a:pt x="341" y="184"/>
                  </a:cubicBezTo>
                  <a:cubicBezTo>
                    <a:pt x="337" y="189"/>
                    <a:pt x="327" y="190"/>
                    <a:pt x="321" y="194"/>
                  </a:cubicBezTo>
                  <a:cubicBezTo>
                    <a:pt x="315" y="198"/>
                    <a:pt x="312" y="205"/>
                    <a:pt x="304" y="210"/>
                  </a:cubicBezTo>
                  <a:cubicBezTo>
                    <a:pt x="297" y="214"/>
                    <a:pt x="274" y="222"/>
                    <a:pt x="274" y="222"/>
                  </a:cubicBezTo>
                  <a:cubicBezTo>
                    <a:pt x="265" y="227"/>
                    <a:pt x="247" y="233"/>
                    <a:pt x="238" y="237"/>
                  </a:cubicBezTo>
                  <a:cubicBezTo>
                    <a:pt x="229" y="241"/>
                    <a:pt x="227" y="242"/>
                    <a:pt x="222" y="248"/>
                  </a:cubicBezTo>
                  <a:cubicBezTo>
                    <a:pt x="208" y="255"/>
                    <a:pt x="214" y="263"/>
                    <a:pt x="208" y="275"/>
                  </a:cubicBezTo>
                  <a:close/>
                </a:path>
              </a:pathLst>
            </a:custGeom>
            <a:grpFill/>
            <a:ln w="3175" cap="flat" cmpd="sng">
              <a:noFill/>
              <a:prstDash val="solid"/>
              <a:round/>
              <a:headEnd type="none" w="med" len="med"/>
              <a:tailEnd type="none" w="med" len="med"/>
            </a:ln>
            <a:effectLst/>
            <a:extLst/>
          </p:spPr>
          <p:txBody>
            <a:bodyPr wrap="none" anchor="ctr"/>
            <a:lstStyle/>
            <a:p>
              <a:pPr fontAlgn="auto">
                <a:spcBef>
                  <a:spcPts val="0"/>
                </a:spcBef>
                <a:spcAft>
                  <a:spcPts val="0"/>
                </a:spcAft>
                <a:defRPr/>
              </a:pPr>
              <a:endParaRPr lang="zh-CN" altLang="en-US">
                <a:latin typeface="+mn-lt"/>
                <a:ea typeface="+mn-ea"/>
              </a:endParaRPr>
            </a:p>
          </p:txBody>
        </p:sp>
        <p:sp>
          <p:nvSpPr>
            <p:cNvPr id="16" name="Freeform 66"/>
            <p:cNvSpPr>
              <a:spLocks/>
            </p:cNvSpPr>
            <p:nvPr/>
          </p:nvSpPr>
          <p:spPr bwMode="gray">
            <a:xfrm>
              <a:off x="2557" y="2041"/>
              <a:ext cx="328" cy="383"/>
            </a:xfrm>
            <a:custGeom>
              <a:avLst/>
              <a:gdLst>
                <a:gd name="T0" fmla="*/ 15 w 328"/>
                <a:gd name="T1" fmla="*/ 380 h 383"/>
                <a:gd name="T2" fmla="*/ 28 w 328"/>
                <a:gd name="T3" fmla="*/ 377 h 383"/>
                <a:gd name="T4" fmla="*/ 36 w 328"/>
                <a:gd name="T5" fmla="*/ 350 h 383"/>
                <a:gd name="T6" fmla="*/ 46 w 328"/>
                <a:gd name="T7" fmla="*/ 356 h 383"/>
                <a:gd name="T8" fmla="*/ 61 w 328"/>
                <a:gd name="T9" fmla="*/ 351 h 383"/>
                <a:gd name="T10" fmla="*/ 66 w 328"/>
                <a:gd name="T11" fmla="*/ 332 h 383"/>
                <a:gd name="T12" fmla="*/ 76 w 328"/>
                <a:gd name="T13" fmla="*/ 323 h 383"/>
                <a:gd name="T14" fmla="*/ 84 w 328"/>
                <a:gd name="T15" fmla="*/ 342 h 383"/>
                <a:gd name="T16" fmla="*/ 96 w 328"/>
                <a:gd name="T17" fmla="*/ 344 h 383"/>
                <a:gd name="T18" fmla="*/ 103 w 328"/>
                <a:gd name="T19" fmla="*/ 314 h 383"/>
                <a:gd name="T20" fmla="*/ 121 w 328"/>
                <a:gd name="T21" fmla="*/ 326 h 383"/>
                <a:gd name="T22" fmla="*/ 145 w 328"/>
                <a:gd name="T23" fmla="*/ 312 h 383"/>
                <a:gd name="T24" fmla="*/ 168 w 328"/>
                <a:gd name="T25" fmla="*/ 321 h 383"/>
                <a:gd name="T26" fmla="*/ 162 w 328"/>
                <a:gd name="T27" fmla="*/ 281 h 383"/>
                <a:gd name="T28" fmla="*/ 171 w 328"/>
                <a:gd name="T29" fmla="*/ 260 h 383"/>
                <a:gd name="T30" fmla="*/ 187 w 328"/>
                <a:gd name="T31" fmla="*/ 239 h 383"/>
                <a:gd name="T32" fmla="*/ 163 w 328"/>
                <a:gd name="T33" fmla="*/ 204 h 383"/>
                <a:gd name="T34" fmla="*/ 171 w 328"/>
                <a:gd name="T35" fmla="*/ 194 h 383"/>
                <a:gd name="T36" fmla="*/ 187 w 328"/>
                <a:gd name="T37" fmla="*/ 189 h 383"/>
                <a:gd name="T38" fmla="*/ 199 w 328"/>
                <a:gd name="T39" fmla="*/ 207 h 383"/>
                <a:gd name="T40" fmla="*/ 205 w 328"/>
                <a:gd name="T41" fmla="*/ 192 h 383"/>
                <a:gd name="T42" fmla="*/ 229 w 328"/>
                <a:gd name="T43" fmla="*/ 188 h 383"/>
                <a:gd name="T44" fmla="*/ 234 w 328"/>
                <a:gd name="T45" fmla="*/ 174 h 383"/>
                <a:gd name="T46" fmla="*/ 256 w 328"/>
                <a:gd name="T47" fmla="*/ 165 h 383"/>
                <a:gd name="T48" fmla="*/ 261 w 328"/>
                <a:gd name="T49" fmla="*/ 159 h 383"/>
                <a:gd name="T50" fmla="*/ 288 w 328"/>
                <a:gd name="T51" fmla="*/ 155 h 383"/>
                <a:gd name="T52" fmla="*/ 303 w 328"/>
                <a:gd name="T53" fmla="*/ 141 h 383"/>
                <a:gd name="T54" fmla="*/ 300 w 328"/>
                <a:gd name="T55" fmla="*/ 125 h 383"/>
                <a:gd name="T56" fmla="*/ 297 w 328"/>
                <a:gd name="T57" fmla="*/ 141 h 383"/>
                <a:gd name="T58" fmla="*/ 280 w 328"/>
                <a:gd name="T59" fmla="*/ 131 h 383"/>
                <a:gd name="T60" fmla="*/ 268 w 328"/>
                <a:gd name="T61" fmla="*/ 153 h 383"/>
                <a:gd name="T62" fmla="*/ 258 w 328"/>
                <a:gd name="T63" fmla="*/ 143 h 383"/>
                <a:gd name="T64" fmla="*/ 237 w 328"/>
                <a:gd name="T65" fmla="*/ 165 h 383"/>
                <a:gd name="T66" fmla="*/ 210 w 328"/>
                <a:gd name="T67" fmla="*/ 159 h 383"/>
                <a:gd name="T68" fmla="*/ 189 w 328"/>
                <a:gd name="T69" fmla="*/ 136 h 383"/>
                <a:gd name="T70" fmla="*/ 198 w 328"/>
                <a:gd name="T71" fmla="*/ 128 h 383"/>
                <a:gd name="T72" fmla="*/ 198 w 328"/>
                <a:gd name="T73" fmla="*/ 98 h 383"/>
                <a:gd name="T74" fmla="*/ 213 w 328"/>
                <a:gd name="T75" fmla="*/ 76 h 383"/>
                <a:gd name="T76" fmla="*/ 204 w 328"/>
                <a:gd name="T77" fmla="*/ 57 h 383"/>
                <a:gd name="T78" fmla="*/ 198 w 328"/>
                <a:gd name="T79" fmla="*/ 12 h 383"/>
                <a:gd name="T80" fmla="*/ 186 w 328"/>
                <a:gd name="T81" fmla="*/ 6 h 383"/>
                <a:gd name="T82" fmla="*/ 183 w 328"/>
                <a:gd name="T83" fmla="*/ 33 h 383"/>
                <a:gd name="T84" fmla="*/ 185 w 328"/>
                <a:gd name="T85" fmla="*/ 76 h 383"/>
                <a:gd name="T86" fmla="*/ 173 w 328"/>
                <a:gd name="T87" fmla="*/ 100 h 383"/>
                <a:gd name="T88" fmla="*/ 173 w 328"/>
                <a:gd name="T89" fmla="*/ 144 h 383"/>
                <a:gd name="T90" fmla="*/ 157 w 328"/>
                <a:gd name="T91" fmla="*/ 168 h 383"/>
                <a:gd name="T92" fmla="*/ 149 w 328"/>
                <a:gd name="T93" fmla="*/ 180 h 383"/>
                <a:gd name="T94" fmla="*/ 141 w 328"/>
                <a:gd name="T95" fmla="*/ 210 h 383"/>
                <a:gd name="T96" fmla="*/ 145 w 328"/>
                <a:gd name="T97" fmla="*/ 219 h 383"/>
                <a:gd name="T98" fmla="*/ 151 w 328"/>
                <a:gd name="T99" fmla="*/ 236 h 383"/>
                <a:gd name="T100" fmla="*/ 138 w 328"/>
                <a:gd name="T101" fmla="*/ 254 h 383"/>
                <a:gd name="T102" fmla="*/ 124 w 328"/>
                <a:gd name="T103" fmla="*/ 279 h 383"/>
                <a:gd name="T104" fmla="*/ 99 w 328"/>
                <a:gd name="T105" fmla="*/ 278 h 383"/>
                <a:gd name="T106" fmla="*/ 85 w 328"/>
                <a:gd name="T107" fmla="*/ 299 h 383"/>
                <a:gd name="T108" fmla="*/ 61 w 328"/>
                <a:gd name="T109" fmla="*/ 296 h 383"/>
                <a:gd name="T110" fmla="*/ 37 w 328"/>
                <a:gd name="T111" fmla="*/ 306 h 383"/>
                <a:gd name="T112" fmla="*/ 27 w 328"/>
                <a:gd name="T113" fmla="*/ 326 h 383"/>
                <a:gd name="T114" fmla="*/ 10 w 328"/>
                <a:gd name="T115" fmla="*/ 330 h 383"/>
                <a:gd name="T116" fmla="*/ 3 w 328"/>
                <a:gd name="T117" fmla="*/ 348 h 383"/>
                <a:gd name="T118" fmla="*/ 15 w 328"/>
                <a:gd name="T119" fmla="*/ 38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8" h="383">
                  <a:moveTo>
                    <a:pt x="15" y="380"/>
                  </a:moveTo>
                  <a:cubicBezTo>
                    <a:pt x="18" y="383"/>
                    <a:pt x="23" y="381"/>
                    <a:pt x="28" y="377"/>
                  </a:cubicBezTo>
                  <a:cubicBezTo>
                    <a:pt x="31" y="372"/>
                    <a:pt x="33" y="354"/>
                    <a:pt x="36" y="350"/>
                  </a:cubicBezTo>
                  <a:cubicBezTo>
                    <a:pt x="39" y="346"/>
                    <a:pt x="42" y="356"/>
                    <a:pt x="46" y="356"/>
                  </a:cubicBezTo>
                  <a:cubicBezTo>
                    <a:pt x="50" y="353"/>
                    <a:pt x="58" y="355"/>
                    <a:pt x="61" y="351"/>
                  </a:cubicBezTo>
                  <a:cubicBezTo>
                    <a:pt x="64" y="347"/>
                    <a:pt x="64" y="337"/>
                    <a:pt x="66" y="332"/>
                  </a:cubicBezTo>
                  <a:cubicBezTo>
                    <a:pt x="68" y="327"/>
                    <a:pt x="73" y="321"/>
                    <a:pt x="76" y="323"/>
                  </a:cubicBezTo>
                  <a:cubicBezTo>
                    <a:pt x="79" y="325"/>
                    <a:pt x="81" y="339"/>
                    <a:pt x="84" y="342"/>
                  </a:cubicBezTo>
                  <a:cubicBezTo>
                    <a:pt x="87" y="345"/>
                    <a:pt x="93" y="349"/>
                    <a:pt x="96" y="344"/>
                  </a:cubicBezTo>
                  <a:cubicBezTo>
                    <a:pt x="116" y="331"/>
                    <a:pt x="90" y="344"/>
                    <a:pt x="103" y="314"/>
                  </a:cubicBezTo>
                  <a:cubicBezTo>
                    <a:pt x="109" y="305"/>
                    <a:pt x="110" y="328"/>
                    <a:pt x="121" y="326"/>
                  </a:cubicBezTo>
                  <a:cubicBezTo>
                    <a:pt x="128" y="326"/>
                    <a:pt x="137" y="313"/>
                    <a:pt x="145" y="312"/>
                  </a:cubicBezTo>
                  <a:cubicBezTo>
                    <a:pt x="153" y="311"/>
                    <a:pt x="165" y="326"/>
                    <a:pt x="168" y="321"/>
                  </a:cubicBezTo>
                  <a:cubicBezTo>
                    <a:pt x="171" y="316"/>
                    <a:pt x="162" y="291"/>
                    <a:pt x="162" y="281"/>
                  </a:cubicBezTo>
                  <a:cubicBezTo>
                    <a:pt x="166" y="273"/>
                    <a:pt x="167" y="267"/>
                    <a:pt x="171" y="260"/>
                  </a:cubicBezTo>
                  <a:cubicBezTo>
                    <a:pt x="175" y="253"/>
                    <a:pt x="188" y="248"/>
                    <a:pt x="187" y="239"/>
                  </a:cubicBezTo>
                  <a:cubicBezTo>
                    <a:pt x="186" y="230"/>
                    <a:pt x="166" y="211"/>
                    <a:pt x="163" y="204"/>
                  </a:cubicBezTo>
                  <a:cubicBezTo>
                    <a:pt x="164" y="191"/>
                    <a:pt x="167" y="196"/>
                    <a:pt x="171" y="194"/>
                  </a:cubicBezTo>
                  <a:cubicBezTo>
                    <a:pt x="175" y="192"/>
                    <a:pt x="183" y="187"/>
                    <a:pt x="187" y="189"/>
                  </a:cubicBezTo>
                  <a:cubicBezTo>
                    <a:pt x="191" y="191"/>
                    <a:pt x="196" y="206"/>
                    <a:pt x="199" y="207"/>
                  </a:cubicBezTo>
                  <a:cubicBezTo>
                    <a:pt x="202" y="208"/>
                    <a:pt x="200" y="195"/>
                    <a:pt x="205" y="192"/>
                  </a:cubicBezTo>
                  <a:cubicBezTo>
                    <a:pt x="210" y="189"/>
                    <a:pt x="224" y="191"/>
                    <a:pt x="229" y="188"/>
                  </a:cubicBezTo>
                  <a:cubicBezTo>
                    <a:pt x="234" y="185"/>
                    <a:pt x="230" y="178"/>
                    <a:pt x="234" y="174"/>
                  </a:cubicBezTo>
                  <a:cubicBezTo>
                    <a:pt x="238" y="170"/>
                    <a:pt x="252" y="167"/>
                    <a:pt x="256" y="165"/>
                  </a:cubicBezTo>
                  <a:cubicBezTo>
                    <a:pt x="260" y="163"/>
                    <a:pt x="256" y="161"/>
                    <a:pt x="261" y="159"/>
                  </a:cubicBezTo>
                  <a:cubicBezTo>
                    <a:pt x="266" y="157"/>
                    <a:pt x="281" y="158"/>
                    <a:pt x="288" y="155"/>
                  </a:cubicBezTo>
                  <a:cubicBezTo>
                    <a:pt x="295" y="152"/>
                    <a:pt x="301" y="146"/>
                    <a:pt x="303" y="141"/>
                  </a:cubicBezTo>
                  <a:cubicBezTo>
                    <a:pt x="328" y="131"/>
                    <a:pt x="299" y="125"/>
                    <a:pt x="300" y="125"/>
                  </a:cubicBezTo>
                  <a:cubicBezTo>
                    <a:pt x="301" y="125"/>
                    <a:pt x="300" y="140"/>
                    <a:pt x="297" y="141"/>
                  </a:cubicBezTo>
                  <a:cubicBezTo>
                    <a:pt x="294" y="142"/>
                    <a:pt x="285" y="129"/>
                    <a:pt x="280" y="131"/>
                  </a:cubicBezTo>
                  <a:cubicBezTo>
                    <a:pt x="275" y="133"/>
                    <a:pt x="272" y="151"/>
                    <a:pt x="268" y="153"/>
                  </a:cubicBezTo>
                  <a:cubicBezTo>
                    <a:pt x="264" y="155"/>
                    <a:pt x="263" y="141"/>
                    <a:pt x="258" y="143"/>
                  </a:cubicBezTo>
                  <a:cubicBezTo>
                    <a:pt x="253" y="145"/>
                    <a:pt x="245" y="162"/>
                    <a:pt x="237" y="165"/>
                  </a:cubicBezTo>
                  <a:cubicBezTo>
                    <a:pt x="229" y="168"/>
                    <a:pt x="218" y="164"/>
                    <a:pt x="210" y="159"/>
                  </a:cubicBezTo>
                  <a:cubicBezTo>
                    <a:pt x="202" y="154"/>
                    <a:pt x="191" y="141"/>
                    <a:pt x="189" y="136"/>
                  </a:cubicBezTo>
                  <a:cubicBezTo>
                    <a:pt x="184" y="130"/>
                    <a:pt x="194" y="138"/>
                    <a:pt x="198" y="128"/>
                  </a:cubicBezTo>
                  <a:cubicBezTo>
                    <a:pt x="199" y="122"/>
                    <a:pt x="196" y="107"/>
                    <a:pt x="198" y="98"/>
                  </a:cubicBezTo>
                  <a:cubicBezTo>
                    <a:pt x="200" y="89"/>
                    <a:pt x="212" y="83"/>
                    <a:pt x="213" y="76"/>
                  </a:cubicBezTo>
                  <a:cubicBezTo>
                    <a:pt x="216" y="62"/>
                    <a:pt x="206" y="68"/>
                    <a:pt x="204" y="57"/>
                  </a:cubicBezTo>
                  <a:cubicBezTo>
                    <a:pt x="202" y="46"/>
                    <a:pt x="201" y="20"/>
                    <a:pt x="198" y="12"/>
                  </a:cubicBezTo>
                  <a:cubicBezTo>
                    <a:pt x="195" y="4"/>
                    <a:pt x="188" y="3"/>
                    <a:pt x="186" y="6"/>
                  </a:cubicBezTo>
                  <a:cubicBezTo>
                    <a:pt x="182" y="0"/>
                    <a:pt x="183" y="21"/>
                    <a:pt x="183" y="33"/>
                  </a:cubicBezTo>
                  <a:cubicBezTo>
                    <a:pt x="183" y="45"/>
                    <a:pt x="187" y="65"/>
                    <a:pt x="185" y="76"/>
                  </a:cubicBezTo>
                  <a:cubicBezTo>
                    <a:pt x="183" y="85"/>
                    <a:pt x="176" y="92"/>
                    <a:pt x="173" y="100"/>
                  </a:cubicBezTo>
                  <a:cubicBezTo>
                    <a:pt x="179" y="117"/>
                    <a:pt x="182" y="120"/>
                    <a:pt x="173" y="144"/>
                  </a:cubicBezTo>
                  <a:cubicBezTo>
                    <a:pt x="170" y="153"/>
                    <a:pt x="162" y="160"/>
                    <a:pt x="157" y="168"/>
                  </a:cubicBezTo>
                  <a:cubicBezTo>
                    <a:pt x="154" y="172"/>
                    <a:pt x="149" y="180"/>
                    <a:pt x="149" y="180"/>
                  </a:cubicBezTo>
                  <a:cubicBezTo>
                    <a:pt x="144" y="199"/>
                    <a:pt x="157" y="199"/>
                    <a:pt x="141" y="210"/>
                  </a:cubicBezTo>
                  <a:cubicBezTo>
                    <a:pt x="139" y="216"/>
                    <a:pt x="143" y="215"/>
                    <a:pt x="145" y="219"/>
                  </a:cubicBezTo>
                  <a:cubicBezTo>
                    <a:pt x="147" y="223"/>
                    <a:pt x="152" y="230"/>
                    <a:pt x="151" y="236"/>
                  </a:cubicBezTo>
                  <a:cubicBezTo>
                    <a:pt x="150" y="242"/>
                    <a:pt x="142" y="247"/>
                    <a:pt x="138" y="254"/>
                  </a:cubicBezTo>
                  <a:cubicBezTo>
                    <a:pt x="133" y="258"/>
                    <a:pt x="130" y="276"/>
                    <a:pt x="124" y="279"/>
                  </a:cubicBezTo>
                  <a:cubicBezTo>
                    <a:pt x="118" y="283"/>
                    <a:pt x="105" y="275"/>
                    <a:pt x="99" y="278"/>
                  </a:cubicBezTo>
                  <a:cubicBezTo>
                    <a:pt x="92" y="281"/>
                    <a:pt x="91" y="296"/>
                    <a:pt x="85" y="299"/>
                  </a:cubicBezTo>
                  <a:cubicBezTo>
                    <a:pt x="79" y="302"/>
                    <a:pt x="69" y="295"/>
                    <a:pt x="61" y="296"/>
                  </a:cubicBezTo>
                  <a:cubicBezTo>
                    <a:pt x="51" y="306"/>
                    <a:pt x="43" y="301"/>
                    <a:pt x="37" y="306"/>
                  </a:cubicBezTo>
                  <a:cubicBezTo>
                    <a:pt x="31" y="311"/>
                    <a:pt x="32" y="322"/>
                    <a:pt x="27" y="326"/>
                  </a:cubicBezTo>
                  <a:cubicBezTo>
                    <a:pt x="22" y="330"/>
                    <a:pt x="14" y="326"/>
                    <a:pt x="10" y="330"/>
                  </a:cubicBezTo>
                  <a:cubicBezTo>
                    <a:pt x="7" y="334"/>
                    <a:pt x="0" y="345"/>
                    <a:pt x="3" y="348"/>
                  </a:cubicBezTo>
                  <a:cubicBezTo>
                    <a:pt x="5" y="351"/>
                    <a:pt x="9" y="379"/>
                    <a:pt x="15" y="380"/>
                  </a:cubicBezTo>
                  <a:close/>
                </a:path>
              </a:pathLst>
            </a:custGeom>
            <a:grpFill/>
            <a:ln w="3175" cap="flat" cmpd="sng">
              <a:noFill/>
              <a:prstDash val="solid"/>
              <a:round/>
              <a:headEnd type="none" w="med" len="med"/>
              <a:tailEnd type="none" w="med" len="med"/>
            </a:ln>
            <a:effectLst/>
            <a:extLst/>
          </p:spPr>
          <p:txBody>
            <a:bodyPr wrap="none" anchor="ctr"/>
            <a:lstStyle/>
            <a:p>
              <a:pPr fontAlgn="auto">
                <a:spcBef>
                  <a:spcPts val="0"/>
                </a:spcBef>
                <a:spcAft>
                  <a:spcPts val="0"/>
                </a:spcAft>
                <a:defRPr/>
              </a:pPr>
              <a:endParaRPr lang="zh-CN" altLang="en-US">
                <a:latin typeface="+mn-lt"/>
                <a:ea typeface="+mn-ea"/>
              </a:endParaRPr>
            </a:p>
          </p:txBody>
        </p:sp>
        <p:sp>
          <p:nvSpPr>
            <p:cNvPr id="20" name="Freeform 67"/>
            <p:cNvSpPr>
              <a:spLocks/>
            </p:cNvSpPr>
            <p:nvPr/>
          </p:nvSpPr>
          <p:spPr bwMode="gray">
            <a:xfrm>
              <a:off x="462" y="2319"/>
              <a:ext cx="987" cy="1183"/>
            </a:xfrm>
            <a:custGeom>
              <a:avLst/>
              <a:gdLst>
                <a:gd name="T0" fmla="*/ 380 w 987"/>
                <a:gd name="T1" fmla="*/ 4 h 1183"/>
                <a:gd name="T2" fmla="*/ 305 w 987"/>
                <a:gd name="T3" fmla="*/ 4 h 1183"/>
                <a:gd name="T4" fmla="*/ 229 w 987"/>
                <a:gd name="T5" fmla="*/ 28 h 1183"/>
                <a:gd name="T6" fmla="*/ 173 w 987"/>
                <a:gd name="T7" fmla="*/ 20 h 1183"/>
                <a:gd name="T8" fmla="*/ 136 w 987"/>
                <a:gd name="T9" fmla="*/ 58 h 1183"/>
                <a:gd name="T10" fmla="*/ 95 w 987"/>
                <a:gd name="T11" fmla="*/ 141 h 1183"/>
                <a:gd name="T12" fmla="*/ 47 w 987"/>
                <a:gd name="T13" fmla="*/ 177 h 1183"/>
                <a:gd name="T14" fmla="*/ 10 w 987"/>
                <a:gd name="T15" fmla="*/ 252 h 1183"/>
                <a:gd name="T16" fmla="*/ 11 w 987"/>
                <a:gd name="T17" fmla="*/ 346 h 1183"/>
                <a:gd name="T18" fmla="*/ 58 w 987"/>
                <a:gd name="T19" fmla="*/ 453 h 1183"/>
                <a:gd name="T20" fmla="*/ 115 w 987"/>
                <a:gd name="T21" fmla="*/ 513 h 1183"/>
                <a:gd name="T22" fmla="*/ 188 w 987"/>
                <a:gd name="T23" fmla="*/ 514 h 1183"/>
                <a:gd name="T24" fmla="*/ 238 w 987"/>
                <a:gd name="T25" fmla="*/ 519 h 1183"/>
                <a:gd name="T26" fmla="*/ 321 w 987"/>
                <a:gd name="T27" fmla="*/ 496 h 1183"/>
                <a:gd name="T28" fmla="*/ 374 w 987"/>
                <a:gd name="T29" fmla="*/ 531 h 1183"/>
                <a:gd name="T30" fmla="*/ 388 w 987"/>
                <a:gd name="T31" fmla="*/ 574 h 1183"/>
                <a:gd name="T32" fmla="*/ 403 w 987"/>
                <a:gd name="T33" fmla="*/ 657 h 1183"/>
                <a:gd name="T34" fmla="*/ 425 w 987"/>
                <a:gd name="T35" fmla="*/ 704 h 1183"/>
                <a:gd name="T36" fmla="*/ 436 w 987"/>
                <a:gd name="T37" fmla="*/ 753 h 1183"/>
                <a:gd name="T38" fmla="*/ 425 w 987"/>
                <a:gd name="T39" fmla="*/ 832 h 1183"/>
                <a:gd name="T40" fmla="*/ 449 w 987"/>
                <a:gd name="T41" fmla="*/ 936 h 1183"/>
                <a:gd name="T42" fmla="*/ 455 w 987"/>
                <a:gd name="T43" fmla="*/ 988 h 1183"/>
                <a:gd name="T44" fmla="*/ 497 w 987"/>
                <a:gd name="T45" fmla="*/ 1092 h 1183"/>
                <a:gd name="T46" fmla="*/ 514 w 987"/>
                <a:gd name="T47" fmla="*/ 1123 h 1183"/>
                <a:gd name="T48" fmla="*/ 529 w 987"/>
                <a:gd name="T49" fmla="*/ 1172 h 1183"/>
                <a:gd name="T50" fmla="*/ 607 w 987"/>
                <a:gd name="T51" fmla="*/ 1161 h 1183"/>
                <a:gd name="T52" fmla="*/ 688 w 987"/>
                <a:gd name="T53" fmla="*/ 1101 h 1183"/>
                <a:gd name="T54" fmla="*/ 718 w 987"/>
                <a:gd name="T55" fmla="*/ 1023 h 1183"/>
                <a:gd name="T56" fmla="*/ 758 w 987"/>
                <a:gd name="T57" fmla="*/ 966 h 1183"/>
                <a:gd name="T58" fmla="*/ 758 w 987"/>
                <a:gd name="T59" fmla="*/ 921 h 1183"/>
                <a:gd name="T60" fmla="*/ 805 w 987"/>
                <a:gd name="T61" fmla="*/ 882 h 1183"/>
                <a:gd name="T62" fmla="*/ 832 w 987"/>
                <a:gd name="T63" fmla="*/ 844 h 1183"/>
                <a:gd name="T64" fmla="*/ 811 w 987"/>
                <a:gd name="T65" fmla="*/ 750 h 1183"/>
                <a:gd name="T66" fmla="*/ 802 w 987"/>
                <a:gd name="T67" fmla="*/ 706 h 1183"/>
                <a:gd name="T68" fmla="*/ 835 w 987"/>
                <a:gd name="T69" fmla="*/ 642 h 1183"/>
                <a:gd name="T70" fmla="*/ 899 w 987"/>
                <a:gd name="T71" fmla="*/ 568 h 1183"/>
                <a:gd name="T72" fmla="*/ 947 w 987"/>
                <a:gd name="T73" fmla="*/ 513 h 1183"/>
                <a:gd name="T74" fmla="*/ 973 w 987"/>
                <a:gd name="T75" fmla="*/ 459 h 1183"/>
                <a:gd name="T76" fmla="*/ 979 w 987"/>
                <a:gd name="T77" fmla="*/ 406 h 1183"/>
                <a:gd name="T78" fmla="*/ 947 w 987"/>
                <a:gd name="T79" fmla="*/ 418 h 1183"/>
                <a:gd name="T80" fmla="*/ 887 w 987"/>
                <a:gd name="T81" fmla="*/ 435 h 1183"/>
                <a:gd name="T82" fmla="*/ 883 w 987"/>
                <a:gd name="T83" fmla="*/ 418 h 1183"/>
                <a:gd name="T84" fmla="*/ 842 w 987"/>
                <a:gd name="T85" fmla="*/ 372 h 1183"/>
                <a:gd name="T86" fmla="*/ 814 w 987"/>
                <a:gd name="T87" fmla="*/ 315 h 1183"/>
                <a:gd name="T88" fmla="*/ 779 w 987"/>
                <a:gd name="T89" fmla="*/ 286 h 1183"/>
                <a:gd name="T90" fmla="*/ 751 w 987"/>
                <a:gd name="T91" fmla="*/ 202 h 1183"/>
                <a:gd name="T92" fmla="*/ 721 w 987"/>
                <a:gd name="T93" fmla="*/ 108 h 1183"/>
                <a:gd name="T94" fmla="*/ 668 w 987"/>
                <a:gd name="T95" fmla="*/ 97 h 1183"/>
                <a:gd name="T96" fmla="*/ 614 w 987"/>
                <a:gd name="T97" fmla="*/ 85 h 1183"/>
                <a:gd name="T98" fmla="*/ 561 w 987"/>
                <a:gd name="T99" fmla="*/ 64 h 1183"/>
                <a:gd name="T100" fmla="*/ 539 w 987"/>
                <a:gd name="T101" fmla="*/ 88 h 1183"/>
                <a:gd name="T102" fmla="*/ 508 w 987"/>
                <a:gd name="T103" fmla="*/ 96 h 1183"/>
                <a:gd name="T104" fmla="*/ 454 w 987"/>
                <a:gd name="T105" fmla="*/ 64 h 1183"/>
                <a:gd name="T106" fmla="*/ 410 w 987"/>
                <a:gd name="T107" fmla="*/ 31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7" h="1183">
                  <a:moveTo>
                    <a:pt x="401" y="3"/>
                  </a:moveTo>
                  <a:cubicBezTo>
                    <a:pt x="393" y="0"/>
                    <a:pt x="388" y="7"/>
                    <a:pt x="380" y="4"/>
                  </a:cubicBezTo>
                  <a:cubicBezTo>
                    <a:pt x="376" y="3"/>
                    <a:pt x="361" y="0"/>
                    <a:pt x="361" y="0"/>
                  </a:cubicBezTo>
                  <a:cubicBezTo>
                    <a:pt x="342" y="1"/>
                    <a:pt x="324" y="2"/>
                    <a:pt x="305" y="4"/>
                  </a:cubicBezTo>
                  <a:cubicBezTo>
                    <a:pt x="296" y="5"/>
                    <a:pt x="284" y="6"/>
                    <a:pt x="275" y="7"/>
                  </a:cubicBezTo>
                  <a:cubicBezTo>
                    <a:pt x="262" y="9"/>
                    <a:pt x="241" y="26"/>
                    <a:pt x="229" y="28"/>
                  </a:cubicBezTo>
                  <a:cubicBezTo>
                    <a:pt x="217" y="30"/>
                    <a:pt x="214" y="20"/>
                    <a:pt x="205" y="19"/>
                  </a:cubicBezTo>
                  <a:cubicBezTo>
                    <a:pt x="196" y="18"/>
                    <a:pt x="180" y="16"/>
                    <a:pt x="173" y="20"/>
                  </a:cubicBezTo>
                  <a:cubicBezTo>
                    <a:pt x="171" y="32"/>
                    <a:pt x="171" y="37"/>
                    <a:pt x="161" y="46"/>
                  </a:cubicBezTo>
                  <a:cubicBezTo>
                    <a:pt x="154" y="52"/>
                    <a:pt x="136" y="58"/>
                    <a:pt x="136" y="58"/>
                  </a:cubicBezTo>
                  <a:cubicBezTo>
                    <a:pt x="125" y="75"/>
                    <a:pt x="115" y="98"/>
                    <a:pt x="109" y="116"/>
                  </a:cubicBezTo>
                  <a:cubicBezTo>
                    <a:pt x="108" y="129"/>
                    <a:pt x="99" y="128"/>
                    <a:pt x="95" y="141"/>
                  </a:cubicBezTo>
                  <a:cubicBezTo>
                    <a:pt x="89" y="148"/>
                    <a:pt x="79" y="144"/>
                    <a:pt x="71" y="150"/>
                  </a:cubicBezTo>
                  <a:cubicBezTo>
                    <a:pt x="63" y="156"/>
                    <a:pt x="54" y="164"/>
                    <a:pt x="47" y="177"/>
                  </a:cubicBezTo>
                  <a:cubicBezTo>
                    <a:pt x="47" y="177"/>
                    <a:pt x="32" y="220"/>
                    <a:pt x="28" y="226"/>
                  </a:cubicBezTo>
                  <a:cubicBezTo>
                    <a:pt x="23" y="233"/>
                    <a:pt x="0" y="253"/>
                    <a:pt x="10" y="252"/>
                  </a:cubicBezTo>
                  <a:cubicBezTo>
                    <a:pt x="7" y="267"/>
                    <a:pt x="25" y="303"/>
                    <a:pt x="25" y="319"/>
                  </a:cubicBezTo>
                  <a:cubicBezTo>
                    <a:pt x="25" y="335"/>
                    <a:pt x="13" y="333"/>
                    <a:pt x="11" y="346"/>
                  </a:cubicBezTo>
                  <a:cubicBezTo>
                    <a:pt x="9" y="359"/>
                    <a:pt x="5" y="378"/>
                    <a:pt x="13" y="396"/>
                  </a:cubicBezTo>
                  <a:cubicBezTo>
                    <a:pt x="34" y="426"/>
                    <a:pt x="44" y="436"/>
                    <a:pt x="58" y="453"/>
                  </a:cubicBezTo>
                  <a:cubicBezTo>
                    <a:pt x="72" y="470"/>
                    <a:pt x="88" y="489"/>
                    <a:pt x="97" y="499"/>
                  </a:cubicBezTo>
                  <a:cubicBezTo>
                    <a:pt x="105" y="504"/>
                    <a:pt x="115" y="513"/>
                    <a:pt x="115" y="513"/>
                  </a:cubicBezTo>
                  <a:cubicBezTo>
                    <a:pt x="123" y="516"/>
                    <a:pt x="136" y="531"/>
                    <a:pt x="148" y="531"/>
                  </a:cubicBezTo>
                  <a:cubicBezTo>
                    <a:pt x="160" y="531"/>
                    <a:pt x="176" y="514"/>
                    <a:pt x="188" y="514"/>
                  </a:cubicBezTo>
                  <a:cubicBezTo>
                    <a:pt x="200" y="514"/>
                    <a:pt x="213" y="530"/>
                    <a:pt x="221" y="531"/>
                  </a:cubicBezTo>
                  <a:cubicBezTo>
                    <a:pt x="229" y="532"/>
                    <a:pt x="229" y="524"/>
                    <a:pt x="238" y="519"/>
                  </a:cubicBezTo>
                  <a:cubicBezTo>
                    <a:pt x="251" y="510"/>
                    <a:pt x="260" y="507"/>
                    <a:pt x="275" y="502"/>
                  </a:cubicBezTo>
                  <a:cubicBezTo>
                    <a:pt x="291" y="504"/>
                    <a:pt x="308" y="486"/>
                    <a:pt x="321" y="496"/>
                  </a:cubicBezTo>
                  <a:cubicBezTo>
                    <a:pt x="330" y="503"/>
                    <a:pt x="332" y="533"/>
                    <a:pt x="343" y="537"/>
                  </a:cubicBezTo>
                  <a:cubicBezTo>
                    <a:pt x="354" y="541"/>
                    <a:pt x="362" y="530"/>
                    <a:pt x="374" y="531"/>
                  </a:cubicBezTo>
                  <a:cubicBezTo>
                    <a:pt x="381" y="533"/>
                    <a:pt x="395" y="542"/>
                    <a:pt x="397" y="549"/>
                  </a:cubicBezTo>
                  <a:cubicBezTo>
                    <a:pt x="399" y="556"/>
                    <a:pt x="391" y="563"/>
                    <a:pt x="388" y="574"/>
                  </a:cubicBezTo>
                  <a:cubicBezTo>
                    <a:pt x="385" y="585"/>
                    <a:pt x="377" y="604"/>
                    <a:pt x="379" y="618"/>
                  </a:cubicBezTo>
                  <a:cubicBezTo>
                    <a:pt x="384" y="644"/>
                    <a:pt x="383" y="630"/>
                    <a:pt x="403" y="657"/>
                  </a:cubicBezTo>
                  <a:cubicBezTo>
                    <a:pt x="410" y="669"/>
                    <a:pt x="423" y="673"/>
                    <a:pt x="427" y="681"/>
                  </a:cubicBezTo>
                  <a:cubicBezTo>
                    <a:pt x="431" y="689"/>
                    <a:pt x="423" y="696"/>
                    <a:pt x="425" y="704"/>
                  </a:cubicBezTo>
                  <a:cubicBezTo>
                    <a:pt x="428" y="712"/>
                    <a:pt x="440" y="722"/>
                    <a:pt x="442" y="730"/>
                  </a:cubicBezTo>
                  <a:cubicBezTo>
                    <a:pt x="444" y="738"/>
                    <a:pt x="434" y="744"/>
                    <a:pt x="436" y="753"/>
                  </a:cubicBezTo>
                  <a:cubicBezTo>
                    <a:pt x="436" y="768"/>
                    <a:pt x="456" y="774"/>
                    <a:pt x="454" y="787"/>
                  </a:cubicBezTo>
                  <a:cubicBezTo>
                    <a:pt x="452" y="800"/>
                    <a:pt x="431" y="820"/>
                    <a:pt x="425" y="832"/>
                  </a:cubicBezTo>
                  <a:cubicBezTo>
                    <a:pt x="424" y="840"/>
                    <a:pt x="417" y="856"/>
                    <a:pt x="417" y="856"/>
                  </a:cubicBezTo>
                  <a:cubicBezTo>
                    <a:pt x="420" y="894"/>
                    <a:pt x="418" y="915"/>
                    <a:pt x="449" y="936"/>
                  </a:cubicBezTo>
                  <a:cubicBezTo>
                    <a:pt x="455" y="955"/>
                    <a:pt x="459" y="951"/>
                    <a:pt x="463" y="970"/>
                  </a:cubicBezTo>
                  <a:cubicBezTo>
                    <a:pt x="464" y="979"/>
                    <a:pt x="453" y="975"/>
                    <a:pt x="455" y="988"/>
                  </a:cubicBezTo>
                  <a:cubicBezTo>
                    <a:pt x="457" y="1001"/>
                    <a:pt x="466" y="1034"/>
                    <a:pt x="473" y="1051"/>
                  </a:cubicBezTo>
                  <a:cubicBezTo>
                    <a:pt x="482" y="1067"/>
                    <a:pt x="490" y="1072"/>
                    <a:pt x="497" y="1092"/>
                  </a:cubicBezTo>
                  <a:cubicBezTo>
                    <a:pt x="498" y="1096"/>
                    <a:pt x="501" y="1104"/>
                    <a:pt x="501" y="1104"/>
                  </a:cubicBezTo>
                  <a:cubicBezTo>
                    <a:pt x="502" y="1109"/>
                    <a:pt x="512" y="1117"/>
                    <a:pt x="514" y="1123"/>
                  </a:cubicBezTo>
                  <a:cubicBezTo>
                    <a:pt x="516" y="1129"/>
                    <a:pt x="509" y="1135"/>
                    <a:pt x="511" y="1143"/>
                  </a:cubicBezTo>
                  <a:cubicBezTo>
                    <a:pt x="513" y="1151"/>
                    <a:pt x="522" y="1169"/>
                    <a:pt x="529" y="1172"/>
                  </a:cubicBezTo>
                  <a:cubicBezTo>
                    <a:pt x="538" y="1183"/>
                    <a:pt x="538" y="1164"/>
                    <a:pt x="551" y="1162"/>
                  </a:cubicBezTo>
                  <a:cubicBezTo>
                    <a:pt x="564" y="1160"/>
                    <a:pt x="591" y="1164"/>
                    <a:pt x="607" y="1161"/>
                  </a:cubicBezTo>
                  <a:cubicBezTo>
                    <a:pt x="615" y="1157"/>
                    <a:pt x="636" y="1149"/>
                    <a:pt x="646" y="1146"/>
                  </a:cubicBezTo>
                  <a:cubicBezTo>
                    <a:pt x="665" y="1133"/>
                    <a:pt x="668" y="1120"/>
                    <a:pt x="688" y="1101"/>
                  </a:cubicBezTo>
                  <a:cubicBezTo>
                    <a:pt x="698" y="1089"/>
                    <a:pt x="717" y="1057"/>
                    <a:pt x="722" y="1044"/>
                  </a:cubicBezTo>
                  <a:cubicBezTo>
                    <a:pt x="727" y="1031"/>
                    <a:pt x="713" y="1030"/>
                    <a:pt x="718" y="1023"/>
                  </a:cubicBezTo>
                  <a:cubicBezTo>
                    <a:pt x="725" y="1006"/>
                    <a:pt x="747" y="1012"/>
                    <a:pt x="754" y="1003"/>
                  </a:cubicBezTo>
                  <a:cubicBezTo>
                    <a:pt x="761" y="994"/>
                    <a:pt x="760" y="977"/>
                    <a:pt x="758" y="966"/>
                  </a:cubicBezTo>
                  <a:cubicBezTo>
                    <a:pt x="756" y="955"/>
                    <a:pt x="740" y="946"/>
                    <a:pt x="740" y="939"/>
                  </a:cubicBezTo>
                  <a:cubicBezTo>
                    <a:pt x="740" y="932"/>
                    <a:pt x="751" y="928"/>
                    <a:pt x="758" y="921"/>
                  </a:cubicBezTo>
                  <a:cubicBezTo>
                    <a:pt x="762" y="907"/>
                    <a:pt x="774" y="905"/>
                    <a:pt x="784" y="894"/>
                  </a:cubicBezTo>
                  <a:cubicBezTo>
                    <a:pt x="792" y="886"/>
                    <a:pt x="805" y="882"/>
                    <a:pt x="805" y="882"/>
                  </a:cubicBezTo>
                  <a:cubicBezTo>
                    <a:pt x="810" y="877"/>
                    <a:pt x="815" y="870"/>
                    <a:pt x="820" y="864"/>
                  </a:cubicBezTo>
                  <a:cubicBezTo>
                    <a:pt x="825" y="858"/>
                    <a:pt x="831" y="858"/>
                    <a:pt x="832" y="844"/>
                  </a:cubicBezTo>
                  <a:cubicBezTo>
                    <a:pt x="833" y="830"/>
                    <a:pt x="829" y="796"/>
                    <a:pt x="826" y="780"/>
                  </a:cubicBezTo>
                  <a:cubicBezTo>
                    <a:pt x="823" y="764"/>
                    <a:pt x="812" y="760"/>
                    <a:pt x="811" y="750"/>
                  </a:cubicBezTo>
                  <a:cubicBezTo>
                    <a:pt x="810" y="740"/>
                    <a:pt x="819" y="728"/>
                    <a:pt x="818" y="721"/>
                  </a:cubicBezTo>
                  <a:cubicBezTo>
                    <a:pt x="817" y="714"/>
                    <a:pt x="802" y="714"/>
                    <a:pt x="802" y="706"/>
                  </a:cubicBezTo>
                  <a:cubicBezTo>
                    <a:pt x="803" y="675"/>
                    <a:pt x="810" y="683"/>
                    <a:pt x="815" y="672"/>
                  </a:cubicBezTo>
                  <a:cubicBezTo>
                    <a:pt x="820" y="661"/>
                    <a:pt x="827" y="654"/>
                    <a:pt x="835" y="642"/>
                  </a:cubicBezTo>
                  <a:cubicBezTo>
                    <a:pt x="846" y="626"/>
                    <a:pt x="860" y="616"/>
                    <a:pt x="866" y="597"/>
                  </a:cubicBezTo>
                  <a:cubicBezTo>
                    <a:pt x="875" y="584"/>
                    <a:pt x="888" y="578"/>
                    <a:pt x="899" y="568"/>
                  </a:cubicBezTo>
                  <a:cubicBezTo>
                    <a:pt x="910" y="558"/>
                    <a:pt x="926" y="546"/>
                    <a:pt x="934" y="537"/>
                  </a:cubicBezTo>
                  <a:cubicBezTo>
                    <a:pt x="944" y="524"/>
                    <a:pt x="943" y="522"/>
                    <a:pt x="947" y="513"/>
                  </a:cubicBezTo>
                  <a:cubicBezTo>
                    <a:pt x="951" y="504"/>
                    <a:pt x="955" y="492"/>
                    <a:pt x="959" y="483"/>
                  </a:cubicBezTo>
                  <a:cubicBezTo>
                    <a:pt x="963" y="480"/>
                    <a:pt x="973" y="459"/>
                    <a:pt x="973" y="459"/>
                  </a:cubicBezTo>
                  <a:cubicBezTo>
                    <a:pt x="976" y="453"/>
                    <a:pt x="985" y="435"/>
                    <a:pt x="986" y="426"/>
                  </a:cubicBezTo>
                  <a:cubicBezTo>
                    <a:pt x="987" y="417"/>
                    <a:pt x="983" y="406"/>
                    <a:pt x="979" y="406"/>
                  </a:cubicBezTo>
                  <a:cubicBezTo>
                    <a:pt x="975" y="406"/>
                    <a:pt x="969" y="422"/>
                    <a:pt x="964" y="424"/>
                  </a:cubicBezTo>
                  <a:cubicBezTo>
                    <a:pt x="959" y="426"/>
                    <a:pt x="955" y="417"/>
                    <a:pt x="947" y="418"/>
                  </a:cubicBezTo>
                  <a:cubicBezTo>
                    <a:pt x="939" y="419"/>
                    <a:pt x="927" y="426"/>
                    <a:pt x="917" y="429"/>
                  </a:cubicBezTo>
                  <a:cubicBezTo>
                    <a:pt x="907" y="432"/>
                    <a:pt x="893" y="437"/>
                    <a:pt x="887" y="435"/>
                  </a:cubicBezTo>
                  <a:cubicBezTo>
                    <a:pt x="881" y="433"/>
                    <a:pt x="881" y="420"/>
                    <a:pt x="880" y="417"/>
                  </a:cubicBezTo>
                  <a:cubicBezTo>
                    <a:pt x="879" y="414"/>
                    <a:pt x="886" y="423"/>
                    <a:pt x="883" y="418"/>
                  </a:cubicBezTo>
                  <a:cubicBezTo>
                    <a:pt x="863" y="407"/>
                    <a:pt x="867" y="396"/>
                    <a:pt x="860" y="388"/>
                  </a:cubicBezTo>
                  <a:cubicBezTo>
                    <a:pt x="853" y="380"/>
                    <a:pt x="850" y="379"/>
                    <a:pt x="842" y="372"/>
                  </a:cubicBezTo>
                  <a:cubicBezTo>
                    <a:pt x="836" y="359"/>
                    <a:pt x="817" y="352"/>
                    <a:pt x="812" y="343"/>
                  </a:cubicBezTo>
                  <a:cubicBezTo>
                    <a:pt x="807" y="334"/>
                    <a:pt x="817" y="321"/>
                    <a:pt x="814" y="315"/>
                  </a:cubicBezTo>
                  <a:cubicBezTo>
                    <a:pt x="811" y="309"/>
                    <a:pt x="799" y="309"/>
                    <a:pt x="793" y="304"/>
                  </a:cubicBezTo>
                  <a:cubicBezTo>
                    <a:pt x="785" y="296"/>
                    <a:pt x="779" y="286"/>
                    <a:pt x="779" y="286"/>
                  </a:cubicBezTo>
                  <a:cubicBezTo>
                    <a:pt x="775" y="277"/>
                    <a:pt x="784" y="267"/>
                    <a:pt x="779" y="253"/>
                  </a:cubicBezTo>
                  <a:cubicBezTo>
                    <a:pt x="774" y="239"/>
                    <a:pt x="762" y="224"/>
                    <a:pt x="751" y="202"/>
                  </a:cubicBezTo>
                  <a:cubicBezTo>
                    <a:pt x="752" y="174"/>
                    <a:pt x="710" y="148"/>
                    <a:pt x="713" y="120"/>
                  </a:cubicBezTo>
                  <a:cubicBezTo>
                    <a:pt x="714" y="115"/>
                    <a:pt x="722" y="113"/>
                    <a:pt x="721" y="108"/>
                  </a:cubicBezTo>
                  <a:cubicBezTo>
                    <a:pt x="719" y="100"/>
                    <a:pt x="696" y="88"/>
                    <a:pt x="694" y="88"/>
                  </a:cubicBezTo>
                  <a:cubicBezTo>
                    <a:pt x="684" y="85"/>
                    <a:pt x="680" y="96"/>
                    <a:pt x="668" y="97"/>
                  </a:cubicBezTo>
                  <a:cubicBezTo>
                    <a:pt x="658" y="97"/>
                    <a:pt x="641" y="89"/>
                    <a:pt x="632" y="87"/>
                  </a:cubicBezTo>
                  <a:cubicBezTo>
                    <a:pt x="623" y="85"/>
                    <a:pt x="622" y="87"/>
                    <a:pt x="614" y="85"/>
                  </a:cubicBezTo>
                  <a:cubicBezTo>
                    <a:pt x="596" y="82"/>
                    <a:pt x="592" y="75"/>
                    <a:pt x="583" y="72"/>
                  </a:cubicBezTo>
                  <a:cubicBezTo>
                    <a:pt x="574" y="69"/>
                    <a:pt x="568" y="64"/>
                    <a:pt x="561" y="64"/>
                  </a:cubicBezTo>
                  <a:cubicBezTo>
                    <a:pt x="547" y="61"/>
                    <a:pt x="546" y="71"/>
                    <a:pt x="542" y="75"/>
                  </a:cubicBezTo>
                  <a:cubicBezTo>
                    <a:pt x="540" y="77"/>
                    <a:pt x="541" y="82"/>
                    <a:pt x="539" y="88"/>
                  </a:cubicBezTo>
                  <a:cubicBezTo>
                    <a:pt x="537" y="94"/>
                    <a:pt x="535" y="108"/>
                    <a:pt x="530" y="109"/>
                  </a:cubicBezTo>
                  <a:cubicBezTo>
                    <a:pt x="525" y="110"/>
                    <a:pt x="514" y="99"/>
                    <a:pt x="508" y="96"/>
                  </a:cubicBezTo>
                  <a:cubicBezTo>
                    <a:pt x="502" y="93"/>
                    <a:pt x="500" y="98"/>
                    <a:pt x="491" y="93"/>
                  </a:cubicBezTo>
                  <a:cubicBezTo>
                    <a:pt x="477" y="94"/>
                    <a:pt x="468" y="69"/>
                    <a:pt x="454" y="64"/>
                  </a:cubicBezTo>
                  <a:cubicBezTo>
                    <a:pt x="440" y="59"/>
                    <a:pt x="416" y="66"/>
                    <a:pt x="409" y="61"/>
                  </a:cubicBezTo>
                  <a:cubicBezTo>
                    <a:pt x="390" y="51"/>
                    <a:pt x="411" y="41"/>
                    <a:pt x="410" y="31"/>
                  </a:cubicBezTo>
                  <a:cubicBezTo>
                    <a:pt x="409" y="21"/>
                    <a:pt x="403" y="9"/>
                    <a:pt x="401" y="3"/>
                  </a:cubicBezTo>
                  <a:close/>
                </a:path>
              </a:pathLst>
            </a:custGeom>
            <a:grpFill/>
            <a:ln w="3175" cap="flat" cmpd="sng">
              <a:noFill/>
              <a:prstDash val="solid"/>
              <a:round/>
              <a:headEnd type="none" w="med" len="med"/>
              <a:tailEnd type="none" w="med" len="med"/>
            </a:ln>
            <a:effectLst/>
            <a:extLst/>
          </p:spPr>
          <p:txBody>
            <a:bodyPr wrap="none" anchor="ctr"/>
            <a:lstStyle/>
            <a:p>
              <a:pPr fontAlgn="auto">
                <a:spcBef>
                  <a:spcPts val="0"/>
                </a:spcBef>
                <a:spcAft>
                  <a:spcPts val="0"/>
                </a:spcAft>
                <a:defRPr/>
              </a:pPr>
              <a:endParaRPr lang="zh-CN" altLang="en-US">
                <a:latin typeface="+mn-lt"/>
                <a:ea typeface="+mn-ea"/>
              </a:endParaRPr>
            </a:p>
          </p:txBody>
        </p:sp>
        <p:sp>
          <p:nvSpPr>
            <p:cNvPr id="21" name="Freeform 68"/>
            <p:cNvSpPr>
              <a:spLocks/>
            </p:cNvSpPr>
            <p:nvPr/>
          </p:nvSpPr>
          <p:spPr bwMode="gray">
            <a:xfrm>
              <a:off x="2309" y="3091"/>
              <a:ext cx="594" cy="466"/>
            </a:xfrm>
            <a:custGeom>
              <a:avLst/>
              <a:gdLst>
                <a:gd name="T0" fmla="*/ 327 w 594"/>
                <a:gd name="T1" fmla="*/ 30 h 466"/>
                <a:gd name="T2" fmla="*/ 294 w 594"/>
                <a:gd name="T3" fmla="*/ 33 h 466"/>
                <a:gd name="T4" fmla="*/ 272 w 594"/>
                <a:gd name="T5" fmla="*/ 27 h 466"/>
                <a:gd name="T6" fmla="*/ 258 w 594"/>
                <a:gd name="T7" fmla="*/ 5 h 466"/>
                <a:gd name="T8" fmla="*/ 249 w 594"/>
                <a:gd name="T9" fmla="*/ 44 h 466"/>
                <a:gd name="T10" fmla="*/ 213 w 594"/>
                <a:gd name="T11" fmla="*/ 51 h 466"/>
                <a:gd name="T12" fmla="*/ 173 w 594"/>
                <a:gd name="T13" fmla="*/ 93 h 466"/>
                <a:gd name="T14" fmla="*/ 150 w 594"/>
                <a:gd name="T15" fmla="*/ 102 h 466"/>
                <a:gd name="T16" fmla="*/ 143 w 594"/>
                <a:gd name="T17" fmla="*/ 129 h 466"/>
                <a:gd name="T18" fmla="*/ 89 w 594"/>
                <a:gd name="T19" fmla="*/ 161 h 466"/>
                <a:gd name="T20" fmla="*/ 48 w 594"/>
                <a:gd name="T21" fmla="*/ 179 h 466"/>
                <a:gd name="T22" fmla="*/ 33 w 594"/>
                <a:gd name="T23" fmla="*/ 258 h 466"/>
                <a:gd name="T24" fmla="*/ 38 w 594"/>
                <a:gd name="T25" fmla="*/ 302 h 466"/>
                <a:gd name="T26" fmla="*/ 56 w 594"/>
                <a:gd name="T27" fmla="*/ 359 h 466"/>
                <a:gd name="T28" fmla="*/ 72 w 594"/>
                <a:gd name="T29" fmla="*/ 406 h 466"/>
                <a:gd name="T30" fmla="*/ 155 w 594"/>
                <a:gd name="T31" fmla="*/ 392 h 466"/>
                <a:gd name="T32" fmla="*/ 179 w 594"/>
                <a:gd name="T33" fmla="*/ 369 h 466"/>
                <a:gd name="T34" fmla="*/ 222 w 594"/>
                <a:gd name="T35" fmla="*/ 362 h 466"/>
                <a:gd name="T36" fmla="*/ 270 w 594"/>
                <a:gd name="T37" fmla="*/ 344 h 466"/>
                <a:gd name="T38" fmla="*/ 326 w 594"/>
                <a:gd name="T39" fmla="*/ 398 h 466"/>
                <a:gd name="T40" fmla="*/ 350 w 594"/>
                <a:gd name="T41" fmla="*/ 387 h 466"/>
                <a:gd name="T42" fmla="*/ 372 w 594"/>
                <a:gd name="T43" fmla="*/ 369 h 466"/>
                <a:gd name="T44" fmla="*/ 348 w 594"/>
                <a:gd name="T45" fmla="*/ 413 h 466"/>
                <a:gd name="T46" fmla="*/ 368 w 594"/>
                <a:gd name="T47" fmla="*/ 417 h 466"/>
                <a:gd name="T48" fmla="*/ 378 w 594"/>
                <a:gd name="T49" fmla="*/ 414 h 466"/>
                <a:gd name="T50" fmla="*/ 407 w 594"/>
                <a:gd name="T51" fmla="*/ 455 h 466"/>
                <a:gd name="T52" fmla="*/ 464 w 594"/>
                <a:gd name="T53" fmla="*/ 449 h 466"/>
                <a:gd name="T54" fmla="*/ 507 w 594"/>
                <a:gd name="T55" fmla="*/ 447 h 466"/>
                <a:gd name="T56" fmla="*/ 545 w 594"/>
                <a:gd name="T57" fmla="*/ 440 h 466"/>
                <a:gd name="T58" fmla="*/ 552 w 594"/>
                <a:gd name="T59" fmla="*/ 394 h 466"/>
                <a:gd name="T60" fmla="*/ 575 w 594"/>
                <a:gd name="T61" fmla="*/ 356 h 466"/>
                <a:gd name="T62" fmla="*/ 588 w 594"/>
                <a:gd name="T63" fmla="*/ 306 h 466"/>
                <a:gd name="T64" fmla="*/ 585 w 594"/>
                <a:gd name="T65" fmla="*/ 249 h 466"/>
                <a:gd name="T66" fmla="*/ 546 w 594"/>
                <a:gd name="T67" fmla="*/ 197 h 466"/>
                <a:gd name="T68" fmla="*/ 524 w 594"/>
                <a:gd name="T69" fmla="*/ 174 h 466"/>
                <a:gd name="T70" fmla="*/ 479 w 594"/>
                <a:gd name="T71" fmla="*/ 107 h 466"/>
                <a:gd name="T72" fmla="*/ 450 w 594"/>
                <a:gd name="T73" fmla="*/ 62 h 466"/>
                <a:gd name="T74" fmla="*/ 404 w 594"/>
                <a:gd name="T75" fmla="*/ 118 h 466"/>
                <a:gd name="T76" fmla="*/ 368 w 594"/>
                <a:gd name="T77" fmla="*/ 99 h 466"/>
                <a:gd name="T78" fmla="*/ 336 w 594"/>
                <a:gd name="T79" fmla="*/ 68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4" h="466">
                  <a:moveTo>
                    <a:pt x="353" y="30"/>
                  </a:moveTo>
                  <a:cubicBezTo>
                    <a:pt x="352" y="25"/>
                    <a:pt x="337" y="27"/>
                    <a:pt x="327" y="30"/>
                  </a:cubicBezTo>
                  <a:cubicBezTo>
                    <a:pt x="318" y="26"/>
                    <a:pt x="301" y="9"/>
                    <a:pt x="296" y="9"/>
                  </a:cubicBezTo>
                  <a:cubicBezTo>
                    <a:pt x="291" y="9"/>
                    <a:pt x="296" y="30"/>
                    <a:pt x="294" y="33"/>
                  </a:cubicBezTo>
                  <a:cubicBezTo>
                    <a:pt x="291" y="40"/>
                    <a:pt x="289" y="21"/>
                    <a:pt x="281" y="29"/>
                  </a:cubicBezTo>
                  <a:cubicBezTo>
                    <a:pt x="277" y="28"/>
                    <a:pt x="273" y="30"/>
                    <a:pt x="272" y="27"/>
                  </a:cubicBezTo>
                  <a:cubicBezTo>
                    <a:pt x="271" y="24"/>
                    <a:pt x="278" y="13"/>
                    <a:pt x="276" y="9"/>
                  </a:cubicBezTo>
                  <a:cubicBezTo>
                    <a:pt x="274" y="5"/>
                    <a:pt x="260" y="0"/>
                    <a:pt x="258" y="5"/>
                  </a:cubicBezTo>
                  <a:cubicBezTo>
                    <a:pt x="256" y="10"/>
                    <a:pt x="267" y="32"/>
                    <a:pt x="266" y="38"/>
                  </a:cubicBezTo>
                  <a:cubicBezTo>
                    <a:pt x="265" y="44"/>
                    <a:pt x="252" y="38"/>
                    <a:pt x="249" y="44"/>
                  </a:cubicBezTo>
                  <a:cubicBezTo>
                    <a:pt x="246" y="50"/>
                    <a:pt x="251" y="74"/>
                    <a:pt x="245" y="75"/>
                  </a:cubicBezTo>
                  <a:cubicBezTo>
                    <a:pt x="240" y="80"/>
                    <a:pt x="219" y="50"/>
                    <a:pt x="213" y="51"/>
                  </a:cubicBezTo>
                  <a:cubicBezTo>
                    <a:pt x="204" y="50"/>
                    <a:pt x="196" y="61"/>
                    <a:pt x="189" y="68"/>
                  </a:cubicBezTo>
                  <a:cubicBezTo>
                    <a:pt x="182" y="78"/>
                    <a:pt x="182" y="85"/>
                    <a:pt x="173" y="93"/>
                  </a:cubicBezTo>
                  <a:cubicBezTo>
                    <a:pt x="169" y="100"/>
                    <a:pt x="171" y="118"/>
                    <a:pt x="167" y="120"/>
                  </a:cubicBezTo>
                  <a:cubicBezTo>
                    <a:pt x="163" y="122"/>
                    <a:pt x="154" y="103"/>
                    <a:pt x="150" y="102"/>
                  </a:cubicBezTo>
                  <a:cubicBezTo>
                    <a:pt x="146" y="101"/>
                    <a:pt x="141" y="107"/>
                    <a:pt x="140" y="111"/>
                  </a:cubicBezTo>
                  <a:cubicBezTo>
                    <a:pt x="139" y="115"/>
                    <a:pt x="145" y="123"/>
                    <a:pt x="143" y="129"/>
                  </a:cubicBezTo>
                  <a:cubicBezTo>
                    <a:pt x="133" y="132"/>
                    <a:pt x="134" y="144"/>
                    <a:pt x="126" y="150"/>
                  </a:cubicBezTo>
                  <a:cubicBezTo>
                    <a:pt x="117" y="155"/>
                    <a:pt x="100" y="159"/>
                    <a:pt x="89" y="161"/>
                  </a:cubicBezTo>
                  <a:cubicBezTo>
                    <a:pt x="79" y="164"/>
                    <a:pt x="67" y="161"/>
                    <a:pt x="60" y="164"/>
                  </a:cubicBezTo>
                  <a:cubicBezTo>
                    <a:pt x="53" y="167"/>
                    <a:pt x="53" y="174"/>
                    <a:pt x="48" y="179"/>
                  </a:cubicBezTo>
                  <a:cubicBezTo>
                    <a:pt x="43" y="184"/>
                    <a:pt x="31" y="179"/>
                    <a:pt x="29" y="192"/>
                  </a:cubicBezTo>
                  <a:cubicBezTo>
                    <a:pt x="0" y="212"/>
                    <a:pt x="15" y="231"/>
                    <a:pt x="33" y="258"/>
                  </a:cubicBezTo>
                  <a:cubicBezTo>
                    <a:pt x="38" y="266"/>
                    <a:pt x="18" y="266"/>
                    <a:pt x="18" y="266"/>
                  </a:cubicBezTo>
                  <a:cubicBezTo>
                    <a:pt x="18" y="274"/>
                    <a:pt x="34" y="292"/>
                    <a:pt x="38" y="302"/>
                  </a:cubicBezTo>
                  <a:cubicBezTo>
                    <a:pt x="42" y="312"/>
                    <a:pt x="38" y="317"/>
                    <a:pt x="41" y="326"/>
                  </a:cubicBezTo>
                  <a:cubicBezTo>
                    <a:pt x="44" y="335"/>
                    <a:pt x="56" y="349"/>
                    <a:pt x="56" y="359"/>
                  </a:cubicBezTo>
                  <a:cubicBezTo>
                    <a:pt x="56" y="369"/>
                    <a:pt x="38" y="378"/>
                    <a:pt x="41" y="386"/>
                  </a:cubicBezTo>
                  <a:cubicBezTo>
                    <a:pt x="44" y="394"/>
                    <a:pt x="59" y="406"/>
                    <a:pt x="72" y="406"/>
                  </a:cubicBezTo>
                  <a:cubicBezTo>
                    <a:pt x="86" y="405"/>
                    <a:pt x="102" y="389"/>
                    <a:pt x="117" y="384"/>
                  </a:cubicBezTo>
                  <a:cubicBezTo>
                    <a:pt x="131" y="382"/>
                    <a:pt x="146" y="392"/>
                    <a:pt x="155" y="392"/>
                  </a:cubicBezTo>
                  <a:cubicBezTo>
                    <a:pt x="164" y="392"/>
                    <a:pt x="167" y="388"/>
                    <a:pt x="171" y="384"/>
                  </a:cubicBezTo>
                  <a:cubicBezTo>
                    <a:pt x="175" y="380"/>
                    <a:pt x="174" y="374"/>
                    <a:pt x="179" y="369"/>
                  </a:cubicBezTo>
                  <a:cubicBezTo>
                    <a:pt x="184" y="366"/>
                    <a:pt x="185" y="356"/>
                    <a:pt x="201" y="356"/>
                  </a:cubicBezTo>
                  <a:cubicBezTo>
                    <a:pt x="208" y="355"/>
                    <a:pt x="216" y="363"/>
                    <a:pt x="222" y="362"/>
                  </a:cubicBezTo>
                  <a:cubicBezTo>
                    <a:pt x="228" y="361"/>
                    <a:pt x="228" y="351"/>
                    <a:pt x="236" y="348"/>
                  </a:cubicBezTo>
                  <a:cubicBezTo>
                    <a:pt x="244" y="345"/>
                    <a:pt x="256" y="340"/>
                    <a:pt x="270" y="344"/>
                  </a:cubicBezTo>
                  <a:cubicBezTo>
                    <a:pt x="311" y="356"/>
                    <a:pt x="295" y="356"/>
                    <a:pt x="318" y="374"/>
                  </a:cubicBezTo>
                  <a:cubicBezTo>
                    <a:pt x="328" y="381"/>
                    <a:pt x="323" y="394"/>
                    <a:pt x="326" y="398"/>
                  </a:cubicBezTo>
                  <a:cubicBezTo>
                    <a:pt x="330" y="402"/>
                    <a:pt x="338" y="400"/>
                    <a:pt x="342" y="398"/>
                  </a:cubicBezTo>
                  <a:cubicBezTo>
                    <a:pt x="345" y="396"/>
                    <a:pt x="346" y="393"/>
                    <a:pt x="350" y="387"/>
                  </a:cubicBezTo>
                  <a:cubicBezTo>
                    <a:pt x="354" y="381"/>
                    <a:pt x="362" y="365"/>
                    <a:pt x="366" y="362"/>
                  </a:cubicBezTo>
                  <a:cubicBezTo>
                    <a:pt x="370" y="359"/>
                    <a:pt x="373" y="364"/>
                    <a:pt x="372" y="369"/>
                  </a:cubicBezTo>
                  <a:cubicBezTo>
                    <a:pt x="371" y="374"/>
                    <a:pt x="366" y="386"/>
                    <a:pt x="362" y="393"/>
                  </a:cubicBezTo>
                  <a:cubicBezTo>
                    <a:pt x="358" y="400"/>
                    <a:pt x="349" y="408"/>
                    <a:pt x="348" y="413"/>
                  </a:cubicBezTo>
                  <a:cubicBezTo>
                    <a:pt x="347" y="418"/>
                    <a:pt x="354" y="424"/>
                    <a:pt x="357" y="425"/>
                  </a:cubicBezTo>
                  <a:cubicBezTo>
                    <a:pt x="360" y="426"/>
                    <a:pt x="366" y="422"/>
                    <a:pt x="368" y="417"/>
                  </a:cubicBezTo>
                  <a:cubicBezTo>
                    <a:pt x="370" y="412"/>
                    <a:pt x="369" y="394"/>
                    <a:pt x="371" y="393"/>
                  </a:cubicBezTo>
                  <a:cubicBezTo>
                    <a:pt x="373" y="392"/>
                    <a:pt x="374" y="407"/>
                    <a:pt x="378" y="414"/>
                  </a:cubicBezTo>
                  <a:cubicBezTo>
                    <a:pt x="382" y="426"/>
                    <a:pt x="390" y="414"/>
                    <a:pt x="393" y="435"/>
                  </a:cubicBezTo>
                  <a:cubicBezTo>
                    <a:pt x="397" y="443"/>
                    <a:pt x="400" y="450"/>
                    <a:pt x="407" y="455"/>
                  </a:cubicBezTo>
                  <a:cubicBezTo>
                    <a:pt x="418" y="461"/>
                    <a:pt x="438" y="466"/>
                    <a:pt x="447" y="465"/>
                  </a:cubicBezTo>
                  <a:cubicBezTo>
                    <a:pt x="456" y="464"/>
                    <a:pt x="457" y="449"/>
                    <a:pt x="464" y="449"/>
                  </a:cubicBezTo>
                  <a:cubicBezTo>
                    <a:pt x="471" y="449"/>
                    <a:pt x="482" y="465"/>
                    <a:pt x="489" y="465"/>
                  </a:cubicBezTo>
                  <a:cubicBezTo>
                    <a:pt x="496" y="465"/>
                    <a:pt x="500" y="450"/>
                    <a:pt x="507" y="447"/>
                  </a:cubicBezTo>
                  <a:cubicBezTo>
                    <a:pt x="514" y="444"/>
                    <a:pt x="527" y="450"/>
                    <a:pt x="533" y="449"/>
                  </a:cubicBezTo>
                  <a:cubicBezTo>
                    <a:pt x="538" y="447"/>
                    <a:pt x="544" y="445"/>
                    <a:pt x="545" y="440"/>
                  </a:cubicBezTo>
                  <a:cubicBezTo>
                    <a:pt x="546" y="435"/>
                    <a:pt x="541" y="427"/>
                    <a:pt x="542" y="419"/>
                  </a:cubicBezTo>
                  <a:cubicBezTo>
                    <a:pt x="543" y="411"/>
                    <a:pt x="549" y="402"/>
                    <a:pt x="552" y="394"/>
                  </a:cubicBezTo>
                  <a:cubicBezTo>
                    <a:pt x="555" y="386"/>
                    <a:pt x="556" y="374"/>
                    <a:pt x="560" y="368"/>
                  </a:cubicBezTo>
                  <a:cubicBezTo>
                    <a:pt x="564" y="362"/>
                    <a:pt x="571" y="361"/>
                    <a:pt x="575" y="356"/>
                  </a:cubicBezTo>
                  <a:cubicBezTo>
                    <a:pt x="578" y="350"/>
                    <a:pt x="585" y="343"/>
                    <a:pt x="587" y="335"/>
                  </a:cubicBezTo>
                  <a:cubicBezTo>
                    <a:pt x="589" y="327"/>
                    <a:pt x="587" y="312"/>
                    <a:pt x="588" y="306"/>
                  </a:cubicBezTo>
                  <a:cubicBezTo>
                    <a:pt x="588" y="299"/>
                    <a:pt x="594" y="304"/>
                    <a:pt x="593" y="296"/>
                  </a:cubicBezTo>
                  <a:cubicBezTo>
                    <a:pt x="593" y="287"/>
                    <a:pt x="590" y="260"/>
                    <a:pt x="585" y="249"/>
                  </a:cubicBezTo>
                  <a:cubicBezTo>
                    <a:pt x="578" y="242"/>
                    <a:pt x="563" y="228"/>
                    <a:pt x="563" y="228"/>
                  </a:cubicBezTo>
                  <a:cubicBezTo>
                    <a:pt x="556" y="222"/>
                    <a:pt x="556" y="204"/>
                    <a:pt x="546" y="197"/>
                  </a:cubicBezTo>
                  <a:cubicBezTo>
                    <a:pt x="542" y="192"/>
                    <a:pt x="541" y="204"/>
                    <a:pt x="537" y="200"/>
                  </a:cubicBezTo>
                  <a:cubicBezTo>
                    <a:pt x="533" y="196"/>
                    <a:pt x="532" y="184"/>
                    <a:pt x="524" y="174"/>
                  </a:cubicBezTo>
                  <a:cubicBezTo>
                    <a:pt x="505" y="146"/>
                    <a:pt x="521" y="156"/>
                    <a:pt x="491" y="143"/>
                  </a:cubicBezTo>
                  <a:cubicBezTo>
                    <a:pt x="482" y="129"/>
                    <a:pt x="491" y="119"/>
                    <a:pt x="479" y="107"/>
                  </a:cubicBezTo>
                  <a:cubicBezTo>
                    <a:pt x="475" y="97"/>
                    <a:pt x="479" y="76"/>
                    <a:pt x="474" y="69"/>
                  </a:cubicBezTo>
                  <a:cubicBezTo>
                    <a:pt x="469" y="62"/>
                    <a:pt x="456" y="72"/>
                    <a:pt x="450" y="62"/>
                  </a:cubicBezTo>
                  <a:cubicBezTo>
                    <a:pt x="444" y="52"/>
                    <a:pt x="446" y="0"/>
                    <a:pt x="438" y="9"/>
                  </a:cubicBezTo>
                  <a:cubicBezTo>
                    <a:pt x="404" y="20"/>
                    <a:pt x="433" y="89"/>
                    <a:pt x="404" y="118"/>
                  </a:cubicBezTo>
                  <a:cubicBezTo>
                    <a:pt x="394" y="134"/>
                    <a:pt x="392" y="104"/>
                    <a:pt x="383" y="98"/>
                  </a:cubicBezTo>
                  <a:cubicBezTo>
                    <a:pt x="377" y="95"/>
                    <a:pt x="374" y="102"/>
                    <a:pt x="368" y="99"/>
                  </a:cubicBezTo>
                  <a:cubicBezTo>
                    <a:pt x="362" y="96"/>
                    <a:pt x="353" y="87"/>
                    <a:pt x="348" y="82"/>
                  </a:cubicBezTo>
                  <a:cubicBezTo>
                    <a:pt x="346" y="79"/>
                    <a:pt x="334" y="74"/>
                    <a:pt x="336" y="68"/>
                  </a:cubicBezTo>
                  <a:cubicBezTo>
                    <a:pt x="340" y="55"/>
                    <a:pt x="366" y="17"/>
                    <a:pt x="353" y="30"/>
                  </a:cubicBezTo>
                  <a:close/>
                </a:path>
              </a:pathLst>
            </a:custGeom>
            <a:grpFill/>
            <a:ln w="3175" cap="flat" cmpd="sng">
              <a:noFill/>
              <a:prstDash val="solid"/>
              <a:round/>
              <a:headEnd type="none" w="med" len="med"/>
              <a:tailEnd type="none" w="med" len="med"/>
            </a:ln>
            <a:effectLst/>
            <a:extLst/>
          </p:spPr>
          <p:txBody>
            <a:bodyPr wrap="none" anchor="ctr"/>
            <a:lstStyle/>
            <a:p>
              <a:pPr fontAlgn="auto">
                <a:spcBef>
                  <a:spcPts val="0"/>
                </a:spcBef>
                <a:spcAft>
                  <a:spcPts val="0"/>
                </a:spcAft>
                <a:defRPr/>
              </a:pPr>
              <a:endParaRPr lang="zh-CN" altLang="en-US">
                <a:latin typeface="+mn-lt"/>
                <a:ea typeface="+mn-ea"/>
              </a:endParaRPr>
            </a:p>
          </p:txBody>
        </p:sp>
        <p:sp>
          <p:nvSpPr>
            <p:cNvPr id="22" name="Freeform 69"/>
            <p:cNvSpPr>
              <a:spLocks/>
            </p:cNvSpPr>
            <p:nvPr/>
          </p:nvSpPr>
          <p:spPr bwMode="gray">
            <a:xfrm>
              <a:off x="3436" y="1709"/>
              <a:ext cx="1922" cy="2120"/>
            </a:xfrm>
            <a:custGeom>
              <a:avLst/>
              <a:gdLst>
                <a:gd name="T0" fmla="*/ 11 w 1922"/>
                <a:gd name="T1" fmla="*/ 144 h 2120"/>
                <a:gd name="T2" fmla="*/ 43 w 1922"/>
                <a:gd name="T3" fmla="*/ 250 h 2120"/>
                <a:gd name="T4" fmla="*/ 145 w 1922"/>
                <a:gd name="T5" fmla="*/ 276 h 2120"/>
                <a:gd name="T6" fmla="*/ 149 w 1922"/>
                <a:gd name="T7" fmla="*/ 312 h 2120"/>
                <a:gd name="T8" fmla="*/ 213 w 1922"/>
                <a:gd name="T9" fmla="*/ 254 h 2120"/>
                <a:gd name="T10" fmla="*/ 399 w 1922"/>
                <a:gd name="T11" fmla="*/ 252 h 2120"/>
                <a:gd name="T12" fmla="*/ 539 w 1922"/>
                <a:gd name="T13" fmla="*/ 336 h 2120"/>
                <a:gd name="T14" fmla="*/ 635 w 1922"/>
                <a:gd name="T15" fmla="*/ 550 h 2120"/>
                <a:gd name="T16" fmla="*/ 763 w 1922"/>
                <a:gd name="T17" fmla="*/ 750 h 2120"/>
                <a:gd name="T18" fmla="*/ 791 w 1922"/>
                <a:gd name="T19" fmla="*/ 742 h 2120"/>
                <a:gd name="T20" fmla="*/ 889 w 1922"/>
                <a:gd name="T21" fmla="*/ 844 h 2120"/>
                <a:gd name="T22" fmla="*/ 1061 w 1922"/>
                <a:gd name="T23" fmla="*/ 958 h 2120"/>
                <a:gd name="T24" fmla="*/ 1273 w 1922"/>
                <a:gd name="T25" fmla="*/ 1082 h 2120"/>
                <a:gd name="T26" fmla="*/ 1301 w 1922"/>
                <a:gd name="T27" fmla="*/ 1406 h 2120"/>
                <a:gd name="T28" fmla="*/ 1375 w 1922"/>
                <a:gd name="T29" fmla="*/ 1676 h 2120"/>
                <a:gd name="T30" fmla="*/ 1341 w 1922"/>
                <a:gd name="T31" fmla="*/ 1884 h 2120"/>
                <a:gd name="T32" fmla="*/ 1319 w 1922"/>
                <a:gd name="T33" fmla="*/ 1994 h 2120"/>
                <a:gd name="T34" fmla="*/ 1439 w 1922"/>
                <a:gd name="T35" fmla="*/ 2024 h 2120"/>
                <a:gd name="T36" fmla="*/ 1477 w 1922"/>
                <a:gd name="T37" fmla="*/ 1902 h 2120"/>
                <a:gd name="T38" fmla="*/ 1575 w 1922"/>
                <a:gd name="T39" fmla="*/ 1778 h 2120"/>
                <a:gd name="T40" fmla="*/ 1773 w 1922"/>
                <a:gd name="T41" fmla="*/ 1592 h 2120"/>
                <a:gd name="T42" fmla="*/ 1895 w 1922"/>
                <a:gd name="T43" fmla="*/ 1304 h 2120"/>
                <a:gd name="T44" fmla="*/ 1729 w 1922"/>
                <a:gd name="T45" fmla="*/ 1220 h 2120"/>
                <a:gd name="T46" fmla="*/ 1584 w 1922"/>
                <a:gd name="T47" fmla="*/ 1119 h 2120"/>
                <a:gd name="T48" fmla="*/ 1497 w 1922"/>
                <a:gd name="T49" fmla="*/ 1034 h 2120"/>
                <a:gd name="T50" fmla="*/ 1339 w 1922"/>
                <a:gd name="T51" fmla="*/ 1032 h 2120"/>
                <a:gd name="T52" fmla="*/ 1215 w 1922"/>
                <a:gd name="T53" fmla="*/ 978 h 2120"/>
                <a:gd name="T54" fmla="*/ 1097 w 1922"/>
                <a:gd name="T55" fmla="*/ 912 h 2120"/>
                <a:gd name="T56" fmla="*/ 1083 w 1922"/>
                <a:gd name="T57" fmla="*/ 728 h 2120"/>
                <a:gd name="T58" fmla="*/ 1227 w 1922"/>
                <a:gd name="T59" fmla="*/ 782 h 2120"/>
                <a:gd name="T60" fmla="*/ 1305 w 1922"/>
                <a:gd name="T61" fmla="*/ 604 h 2120"/>
                <a:gd name="T62" fmla="*/ 1435 w 1922"/>
                <a:gd name="T63" fmla="*/ 496 h 2120"/>
                <a:gd name="T64" fmla="*/ 1545 w 1922"/>
                <a:gd name="T65" fmla="*/ 454 h 2120"/>
                <a:gd name="T66" fmla="*/ 1429 w 1922"/>
                <a:gd name="T67" fmla="*/ 418 h 2120"/>
                <a:gd name="T68" fmla="*/ 1631 w 1922"/>
                <a:gd name="T69" fmla="*/ 450 h 2120"/>
                <a:gd name="T70" fmla="*/ 1607 w 1922"/>
                <a:gd name="T71" fmla="*/ 346 h 2120"/>
                <a:gd name="T72" fmla="*/ 1419 w 1922"/>
                <a:gd name="T73" fmla="*/ 254 h 2120"/>
                <a:gd name="T74" fmla="*/ 1296 w 1922"/>
                <a:gd name="T75" fmla="*/ 256 h 2120"/>
                <a:gd name="T76" fmla="*/ 1237 w 1922"/>
                <a:gd name="T77" fmla="*/ 360 h 2120"/>
                <a:gd name="T78" fmla="*/ 1061 w 1922"/>
                <a:gd name="T79" fmla="*/ 260 h 2120"/>
                <a:gd name="T80" fmla="*/ 1205 w 1922"/>
                <a:gd name="T81" fmla="*/ 184 h 2120"/>
                <a:gd name="T82" fmla="*/ 1161 w 1922"/>
                <a:gd name="T83" fmla="*/ 162 h 2120"/>
                <a:gd name="T84" fmla="*/ 1237 w 1922"/>
                <a:gd name="T85" fmla="*/ 84 h 2120"/>
                <a:gd name="T86" fmla="*/ 1353 w 1922"/>
                <a:gd name="T87" fmla="*/ 100 h 2120"/>
                <a:gd name="T88" fmla="*/ 1403 w 1922"/>
                <a:gd name="T89" fmla="*/ 204 h 2120"/>
                <a:gd name="T90" fmla="*/ 1495 w 1922"/>
                <a:gd name="T91" fmla="*/ 158 h 2120"/>
                <a:gd name="T92" fmla="*/ 1395 w 1922"/>
                <a:gd name="T93" fmla="*/ 98 h 2120"/>
                <a:gd name="T94" fmla="*/ 1227 w 1922"/>
                <a:gd name="T95" fmla="*/ 24 h 2120"/>
                <a:gd name="T96" fmla="*/ 1145 w 1922"/>
                <a:gd name="T97" fmla="*/ 74 h 2120"/>
                <a:gd name="T98" fmla="*/ 1105 w 1922"/>
                <a:gd name="T99" fmla="*/ 24 h 2120"/>
                <a:gd name="T100" fmla="*/ 1043 w 1922"/>
                <a:gd name="T101" fmla="*/ 130 h 2120"/>
                <a:gd name="T102" fmla="*/ 925 w 1922"/>
                <a:gd name="T103" fmla="*/ 112 h 2120"/>
                <a:gd name="T104" fmla="*/ 873 w 1922"/>
                <a:gd name="T105" fmla="*/ 12 h 2120"/>
                <a:gd name="T106" fmla="*/ 739 w 1922"/>
                <a:gd name="T107" fmla="*/ 12 h 2120"/>
                <a:gd name="T108" fmla="*/ 693 w 1922"/>
                <a:gd name="T109" fmla="*/ 54 h 2120"/>
                <a:gd name="T110" fmla="*/ 565 w 1922"/>
                <a:gd name="T111" fmla="*/ 78 h 2120"/>
                <a:gd name="T112" fmla="*/ 193 w 1922"/>
                <a:gd name="T113" fmla="*/ 54 h 2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22" h="2120">
                  <a:moveTo>
                    <a:pt x="33" y="92"/>
                  </a:moveTo>
                  <a:cubicBezTo>
                    <a:pt x="28" y="96"/>
                    <a:pt x="33" y="104"/>
                    <a:pt x="35" y="112"/>
                  </a:cubicBezTo>
                  <a:cubicBezTo>
                    <a:pt x="40" y="117"/>
                    <a:pt x="55" y="117"/>
                    <a:pt x="65" y="120"/>
                  </a:cubicBezTo>
                  <a:cubicBezTo>
                    <a:pt x="69" y="122"/>
                    <a:pt x="107" y="123"/>
                    <a:pt x="95" y="130"/>
                  </a:cubicBezTo>
                  <a:cubicBezTo>
                    <a:pt x="98" y="133"/>
                    <a:pt x="92" y="139"/>
                    <a:pt x="85" y="140"/>
                  </a:cubicBezTo>
                  <a:cubicBezTo>
                    <a:pt x="78" y="141"/>
                    <a:pt x="65" y="133"/>
                    <a:pt x="53" y="134"/>
                  </a:cubicBezTo>
                  <a:cubicBezTo>
                    <a:pt x="41" y="135"/>
                    <a:pt x="14" y="137"/>
                    <a:pt x="11" y="144"/>
                  </a:cubicBezTo>
                  <a:cubicBezTo>
                    <a:pt x="0" y="150"/>
                    <a:pt x="40" y="170"/>
                    <a:pt x="35" y="178"/>
                  </a:cubicBezTo>
                  <a:cubicBezTo>
                    <a:pt x="52" y="181"/>
                    <a:pt x="101" y="163"/>
                    <a:pt x="111" y="164"/>
                  </a:cubicBezTo>
                  <a:cubicBezTo>
                    <a:pt x="121" y="165"/>
                    <a:pt x="107" y="177"/>
                    <a:pt x="95" y="182"/>
                  </a:cubicBezTo>
                  <a:cubicBezTo>
                    <a:pt x="83" y="187"/>
                    <a:pt x="48" y="190"/>
                    <a:pt x="37" y="196"/>
                  </a:cubicBezTo>
                  <a:cubicBezTo>
                    <a:pt x="55" y="190"/>
                    <a:pt x="14" y="207"/>
                    <a:pt x="29" y="218"/>
                  </a:cubicBezTo>
                  <a:cubicBezTo>
                    <a:pt x="38" y="232"/>
                    <a:pt x="9" y="229"/>
                    <a:pt x="21" y="242"/>
                  </a:cubicBezTo>
                  <a:cubicBezTo>
                    <a:pt x="23" y="246"/>
                    <a:pt x="17" y="254"/>
                    <a:pt x="43" y="250"/>
                  </a:cubicBezTo>
                  <a:cubicBezTo>
                    <a:pt x="47" y="248"/>
                    <a:pt x="42" y="233"/>
                    <a:pt x="47" y="232"/>
                  </a:cubicBezTo>
                  <a:cubicBezTo>
                    <a:pt x="52" y="231"/>
                    <a:pt x="63" y="243"/>
                    <a:pt x="71" y="244"/>
                  </a:cubicBezTo>
                  <a:cubicBezTo>
                    <a:pt x="79" y="245"/>
                    <a:pt x="88" y="237"/>
                    <a:pt x="93" y="240"/>
                  </a:cubicBezTo>
                  <a:cubicBezTo>
                    <a:pt x="98" y="243"/>
                    <a:pt x="92" y="262"/>
                    <a:pt x="99" y="264"/>
                  </a:cubicBezTo>
                  <a:cubicBezTo>
                    <a:pt x="106" y="266"/>
                    <a:pt x="125" y="255"/>
                    <a:pt x="133" y="254"/>
                  </a:cubicBezTo>
                  <a:cubicBezTo>
                    <a:pt x="141" y="253"/>
                    <a:pt x="145" y="256"/>
                    <a:pt x="147" y="260"/>
                  </a:cubicBezTo>
                  <a:cubicBezTo>
                    <a:pt x="149" y="264"/>
                    <a:pt x="150" y="270"/>
                    <a:pt x="145" y="276"/>
                  </a:cubicBezTo>
                  <a:cubicBezTo>
                    <a:pt x="140" y="282"/>
                    <a:pt x="127" y="293"/>
                    <a:pt x="117" y="298"/>
                  </a:cubicBezTo>
                  <a:cubicBezTo>
                    <a:pt x="107" y="303"/>
                    <a:pt x="93" y="300"/>
                    <a:pt x="83" y="304"/>
                  </a:cubicBezTo>
                  <a:cubicBezTo>
                    <a:pt x="73" y="308"/>
                    <a:pt x="59" y="315"/>
                    <a:pt x="57" y="320"/>
                  </a:cubicBezTo>
                  <a:cubicBezTo>
                    <a:pt x="55" y="325"/>
                    <a:pt x="65" y="332"/>
                    <a:pt x="71" y="332"/>
                  </a:cubicBezTo>
                  <a:cubicBezTo>
                    <a:pt x="77" y="332"/>
                    <a:pt x="85" y="322"/>
                    <a:pt x="93" y="320"/>
                  </a:cubicBezTo>
                  <a:cubicBezTo>
                    <a:pt x="101" y="318"/>
                    <a:pt x="108" y="323"/>
                    <a:pt x="117" y="322"/>
                  </a:cubicBezTo>
                  <a:cubicBezTo>
                    <a:pt x="126" y="321"/>
                    <a:pt x="143" y="316"/>
                    <a:pt x="149" y="312"/>
                  </a:cubicBezTo>
                  <a:cubicBezTo>
                    <a:pt x="155" y="308"/>
                    <a:pt x="144" y="301"/>
                    <a:pt x="151" y="296"/>
                  </a:cubicBezTo>
                  <a:cubicBezTo>
                    <a:pt x="158" y="291"/>
                    <a:pt x="180" y="284"/>
                    <a:pt x="189" y="280"/>
                  </a:cubicBezTo>
                  <a:cubicBezTo>
                    <a:pt x="198" y="276"/>
                    <a:pt x="202" y="271"/>
                    <a:pt x="205" y="274"/>
                  </a:cubicBezTo>
                  <a:cubicBezTo>
                    <a:pt x="208" y="277"/>
                    <a:pt x="201" y="298"/>
                    <a:pt x="207" y="298"/>
                  </a:cubicBezTo>
                  <a:cubicBezTo>
                    <a:pt x="213" y="298"/>
                    <a:pt x="237" y="277"/>
                    <a:pt x="239" y="272"/>
                  </a:cubicBezTo>
                  <a:cubicBezTo>
                    <a:pt x="241" y="267"/>
                    <a:pt x="223" y="273"/>
                    <a:pt x="219" y="270"/>
                  </a:cubicBezTo>
                  <a:cubicBezTo>
                    <a:pt x="215" y="267"/>
                    <a:pt x="211" y="258"/>
                    <a:pt x="213" y="254"/>
                  </a:cubicBezTo>
                  <a:cubicBezTo>
                    <a:pt x="222" y="250"/>
                    <a:pt x="224" y="251"/>
                    <a:pt x="233" y="248"/>
                  </a:cubicBezTo>
                  <a:cubicBezTo>
                    <a:pt x="245" y="245"/>
                    <a:pt x="253" y="254"/>
                    <a:pt x="253" y="254"/>
                  </a:cubicBezTo>
                  <a:cubicBezTo>
                    <a:pt x="259" y="250"/>
                    <a:pt x="288" y="248"/>
                    <a:pt x="293" y="240"/>
                  </a:cubicBezTo>
                  <a:cubicBezTo>
                    <a:pt x="301" y="235"/>
                    <a:pt x="296" y="223"/>
                    <a:pt x="303" y="224"/>
                  </a:cubicBezTo>
                  <a:cubicBezTo>
                    <a:pt x="321" y="228"/>
                    <a:pt x="314" y="243"/>
                    <a:pt x="333" y="244"/>
                  </a:cubicBezTo>
                  <a:cubicBezTo>
                    <a:pt x="344" y="247"/>
                    <a:pt x="352" y="247"/>
                    <a:pt x="367" y="246"/>
                  </a:cubicBezTo>
                  <a:cubicBezTo>
                    <a:pt x="378" y="247"/>
                    <a:pt x="388" y="250"/>
                    <a:pt x="399" y="252"/>
                  </a:cubicBezTo>
                  <a:cubicBezTo>
                    <a:pt x="410" y="254"/>
                    <a:pt x="419" y="253"/>
                    <a:pt x="431" y="258"/>
                  </a:cubicBezTo>
                  <a:cubicBezTo>
                    <a:pt x="447" y="261"/>
                    <a:pt x="456" y="276"/>
                    <a:pt x="471" y="284"/>
                  </a:cubicBezTo>
                  <a:cubicBezTo>
                    <a:pt x="479" y="289"/>
                    <a:pt x="503" y="314"/>
                    <a:pt x="503" y="314"/>
                  </a:cubicBezTo>
                  <a:cubicBezTo>
                    <a:pt x="513" y="322"/>
                    <a:pt x="492" y="341"/>
                    <a:pt x="501" y="346"/>
                  </a:cubicBezTo>
                  <a:cubicBezTo>
                    <a:pt x="506" y="356"/>
                    <a:pt x="526" y="373"/>
                    <a:pt x="531" y="372"/>
                  </a:cubicBezTo>
                  <a:cubicBezTo>
                    <a:pt x="536" y="371"/>
                    <a:pt x="528" y="346"/>
                    <a:pt x="529" y="340"/>
                  </a:cubicBezTo>
                  <a:cubicBezTo>
                    <a:pt x="530" y="334"/>
                    <a:pt x="535" y="334"/>
                    <a:pt x="539" y="336"/>
                  </a:cubicBezTo>
                  <a:cubicBezTo>
                    <a:pt x="543" y="338"/>
                    <a:pt x="548" y="343"/>
                    <a:pt x="555" y="354"/>
                  </a:cubicBezTo>
                  <a:cubicBezTo>
                    <a:pt x="577" y="364"/>
                    <a:pt x="567" y="384"/>
                    <a:pt x="581" y="404"/>
                  </a:cubicBezTo>
                  <a:cubicBezTo>
                    <a:pt x="591" y="417"/>
                    <a:pt x="613" y="414"/>
                    <a:pt x="623" y="428"/>
                  </a:cubicBezTo>
                  <a:cubicBezTo>
                    <a:pt x="629" y="438"/>
                    <a:pt x="626" y="440"/>
                    <a:pt x="633" y="474"/>
                  </a:cubicBezTo>
                  <a:cubicBezTo>
                    <a:pt x="635" y="488"/>
                    <a:pt x="634" y="504"/>
                    <a:pt x="633" y="512"/>
                  </a:cubicBezTo>
                  <a:cubicBezTo>
                    <a:pt x="632" y="520"/>
                    <a:pt x="625" y="516"/>
                    <a:pt x="625" y="522"/>
                  </a:cubicBezTo>
                  <a:cubicBezTo>
                    <a:pt x="625" y="528"/>
                    <a:pt x="635" y="542"/>
                    <a:pt x="635" y="550"/>
                  </a:cubicBezTo>
                  <a:cubicBezTo>
                    <a:pt x="635" y="558"/>
                    <a:pt x="621" y="557"/>
                    <a:pt x="625" y="568"/>
                  </a:cubicBezTo>
                  <a:cubicBezTo>
                    <a:pt x="629" y="579"/>
                    <a:pt x="651" y="599"/>
                    <a:pt x="661" y="614"/>
                  </a:cubicBezTo>
                  <a:cubicBezTo>
                    <a:pt x="671" y="628"/>
                    <a:pt x="678" y="648"/>
                    <a:pt x="685" y="656"/>
                  </a:cubicBezTo>
                  <a:cubicBezTo>
                    <a:pt x="692" y="664"/>
                    <a:pt x="694" y="657"/>
                    <a:pt x="702" y="661"/>
                  </a:cubicBezTo>
                  <a:cubicBezTo>
                    <a:pt x="706" y="669"/>
                    <a:pt x="728" y="673"/>
                    <a:pt x="733" y="680"/>
                  </a:cubicBezTo>
                  <a:cubicBezTo>
                    <a:pt x="738" y="688"/>
                    <a:pt x="751" y="736"/>
                    <a:pt x="751" y="736"/>
                  </a:cubicBezTo>
                  <a:cubicBezTo>
                    <a:pt x="755" y="749"/>
                    <a:pt x="762" y="744"/>
                    <a:pt x="763" y="750"/>
                  </a:cubicBezTo>
                  <a:cubicBezTo>
                    <a:pt x="764" y="756"/>
                    <a:pt x="755" y="765"/>
                    <a:pt x="757" y="772"/>
                  </a:cubicBezTo>
                  <a:cubicBezTo>
                    <a:pt x="759" y="779"/>
                    <a:pt x="771" y="786"/>
                    <a:pt x="777" y="790"/>
                  </a:cubicBezTo>
                  <a:cubicBezTo>
                    <a:pt x="783" y="794"/>
                    <a:pt x="787" y="788"/>
                    <a:pt x="793" y="794"/>
                  </a:cubicBezTo>
                  <a:cubicBezTo>
                    <a:pt x="804" y="808"/>
                    <a:pt x="805" y="819"/>
                    <a:pt x="813" y="828"/>
                  </a:cubicBezTo>
                  <a:cubicBezTo>
                    <a:pt x="821" y="837"/>
                    <a:pt x="842" y="852"/>
                    <a:pt x="843" y="846"/>
                  </a:cubicBezTo>
                  <a:cubicBezTo>
                    <a:pt x="845" y="832"/>
                    <a:pt x="826" y="820"/>
                    <a:pt x="817" y="794"/>
                  </a:cubicBezTo>
                  <a:cubicBezTo>
                    <a:pt x="806" y="776"/>
                    <a:pt x="798" y="755"/>
                    <a:pt x="791" y="742"/>
                  </a:cubicBezTo>
                  <a:cubicBezTo>
                    <a:pt x="784" y="729"/>
                    <a:pt x="777" y="724"/>
                    <a:pt x="775" y="718"/>
                  </a:cubicBezTo>
                  <a:cubicBezTo>
                    <a:pt x="781" y="721"/>
                    <a:pt x="775" y="705"/>
                    <a:pt x="779" y="706"/>
                  </a:cubicBezTo>
                  <a:cubicBezTo>
                    <a:pt x="783" y="707"/>
                    <a:pt x="793" y="717"/>
                    <a:pt x="797" y="724"/>
                  </a:cubicBezTo>
                  <a:cubicBezTo>
                    <a:pt x="801" y="731"/>
                    <a:pt x="799" y="741"/>
                    <a:pt x="805" y="750"/>
                  </a:cubicBezTo>
                  <a:cubicBezTo>
                    <a:pt x="811" y="759"/>
                    <a:pt x="822" y="767"/>
                    <a:pt x="831" y="776"/>
                  </a:cubicBezTo>
                  <a:cubicBezTo>
                    <a:pt x="840" y="789"/>
                    <a:pt x="856" y="791"/>
                    <a:pt x="861" y="806"/>
                  </a:cubicBezTo>
                  <a:cubicBezTo>
                    <a:pt x="872" y="836"/>
                    <a:pt x="875" y="824"/>
                    <a:pt x="889" y="844"/>
                  </a:cubicBezTo>
                  <a:cubicBezTo>
                    <a:pt x="892" y="857"/>
                    <a:pt x="901" y="859"/>
                    <a:pt x="899" y="870"/>
                  </a:cubicBezTo>
                  <a:cubicBezTo>
                    <a:pt x="899" y="879"/>
                    <a:pt x="886" y="887"/>
                    <a:pt x="891" y="896"/>
                  </a:cubicBezTo>
                  <a:cubicBezTo>
                    <a:pt x="895" y="905"/>
                    <a:pt x="920" y="920"/>
                    <a:pt x="929" y="922"/>
                  </a:cubicBezTo>
                  <a:cubicBezTo>
                    <a:pt x="939" y="928"/>
                    <a:pt x="938" y="923"/>
                    <a:pt x="949" y="928"/>
                  </a:cubicBezTo>
                  <a:cubicBezTo>
                    <a:pt x="960" y="933"/>
                    <a:pt x="979" y="943"/>
                    <a:pt x="993" y="950"/>
                  </a:cubicBezTo>
                  <a:cubicBezTo>
                    <a:pt x="1007" y="957"/>
                    <a:pt x="1024" y="967"/>
                    <a:pt x="1035" y="968"/>
                  </a:cubicBezTo>
                  <a:cubicBezTo>
                    <a:pt x="1046" y="974"/>
                    <a:pt x="1045" y="953"/>
                    <a:pt x="1061" y="958"/>
                  </a:cubicBezTo>
                  <a:cubicBezTo>
                    <a:pt x="1071" y="962"/>
                    <a:pt x="1080" y="979"/>
                    <a:pt x="1097" y="990"/>
                  </a:cubicBezTo>
                  <a:cubicBezTo>
                    <a:pt x="1127" y="994"/>
                    <a:pt x="1133" y="1005"/>
                    <a:pt x="1162" y="1024"/>
                  </a:cubicBezTo>
                  <a:cubicBezTo>
                    <a:pt x="1166" y="1028"/>
                    <a:pt x="1175" y="1033"/>
                    <a:pt x="1175" y="1033"/>
                  </a:cubicBezTo>
                  <a:cubicBezTo>
                    <a:pt x="1178" y="1037"/>
                    <a:pt x="1182" y="1040"/>
                    <a:pt x="1183" y="1045"/>
                  </a:cubicBezTo>
                  <a:cubicBezTo>
                    <a:pt x="1186" y="1054"/>
                    <a:pt x="1197" y="1048"/>
                    <a:pt x="1201" y="1056"/>
                  </a:cubicBezTo>
                  <a:cubicBezTo>
                    <a:pt x="1202" y="1058"/>
                    <a:pt x="1226" y="1089"/>
                    <a:pt x="1229" y="1091"/>
                  </a:cubicBezTo>
                  <a:cubicBezTo>
                    <a:pt x="1258" y="1081"/>
                    <a:pt x="1252" y="1075"/>
                    <a:pt x="1273" y="1082"/>
                  </a:cubicBezTo>
                  <a:cubicBezTo>
                    <a:pt x="1304" y="1113"/>
                    <a:pt x="1310" y="1163"/>
                    <a:pt x="1271" y="1188"/>
                  </a:cubicBezTo>
                  <a:cubicBezTo>
                    <a:pt x="1265" y="1207"/>
                    <a:pt x="1249" y="1213"/>
                    <a:pt x="1243" y="1232"/>
                  </a:cubicBezTo>
                  <a:cubicBezTo>
                    <a:pt x="1238" y="1243"/>
                    <a:pt x="1251" y="1244"/>
                    <a:pt x="1253" y="1262"/>
                  </a:cubicBezTo>
                  <a:cubicBezTo>
                    <a:pt x="1252" y="1271"/>
                    <a:pt x="1236" y="1275"/>
                    <a:pt x="1237" y="1288"/>
                  </a:cubicBezTo>
                  <a:cubicBezTo>
                    <a:pt x="1238" y="1301"/>
                    <a:pt x="1252" y="1326"/>
                    <a:pt x="1258" y="1338"/>
                  </a:cubicBezTo>
                  <a:cubicBezTo>
                    <a:pt x="1263" y="1347"/>
                    <a:pt x="1275" y="1363"/>
                    <a:pt x="1275" y="1363"/>
                  </a:cubicBezTo>
                  <a:cubicBezTo>
                    <a:pt x="1279" y="1374"/>
                    <a:pt x="1298" y="1395"/>
                    <a:pt x="1301" y="1406"/>
                  </a:cubicBezTo>
                  <a:cubicBezTo>
                    <a:pt x="1307" y="1419"/>
                    <a:pt x="1308" y="1427"/>
                    <a:pt x="1311" y="1438"/>
                  </a:cubicBezTo>
                  <a:cubicBezTo>
                    <a:pt x="1315" y="1446"/>
                    <a:pt x="1313" y="1460"/>
                    <a:pt x="1321" y="1470"/>
                  </a:cubicBezTo>
                  <a:cubicBezTo>
                    <a:pt x="1332" y="1481"/>
                    <a:pt x="1363" y="1491"/>
                    <a:pt x="1375" y="1502"/>
                  </a:cubicBezTo>
                  <a:cubicBezTo>
                    <a:pt x="1382" y="1514"/>
                    <a:pt x="1386" y="1526"/>
                    <a:pt x="1391" y="1538"/>
                  </a:cubicBezTo>
                  <a:cubicBezTo>
                    <a:pt x="1394" y="1547"/>
                    <a:pt x="1393" y="1582"/>
                    <a:pt x="1393" y="1582"/>
                  </a:cubicBezTo>
                  <a:cubicBezTo>
                    <a:pt x="1393" y="1595"/>
                    <a:pt x="1395" y="1590"/>
                    <a:pt x="1389" y="1626"/>
                  </a:cubicBezTo>
                  <a:cubicBezTo>
                    <a:pt x="1386" y="1642"/>
                    <a:pt x="1376" y="1664"/>
                    <a:pt x="1375" y="1676"/>
                  </a:cubicBezTo>
                  <a:cubicBezTo>
                    <a:pt x="1374" y="1688"/>
                    <a:pt x="1382" y="1693"/>
                    <a:pt x="1381" y="1700"/>
                  </a:cubicBezTo>
                  <a:cubicBezTo>
                    <a:pt x="1380" y="1707"/>
                    <a:pt x="1371" y="1708"/>
                    <a:pt x="1371" y="1716"/>
                  </a:cubicBezTo>
                  <a:cubicBezTo>
                    <a:pt x="1371" y="1724"/>
                    <a:pt x="1380" y="1738"/>
                    <a:pt x="1379" y="1750"/>
                  </a:cubicBezTo>
                  <a:cubicBezTo>
                    <a:pt x="1378" y="1762"/>
                    <a:pt x="1371" y="1776"/>
                    <a:pt x="1365" y="1790"/>
                  </a:cubicBezTo>
                  <a:cubicBezTo>
                    <a:pt x="1360" y="1805"/>
                    <a:pt x="1347" y="1816"/>
                    <a:pt x="1343" y="1832"/>
                  </a:cubicBezTo>
                  <a:cubicBezTo>
                    <a:pt x="1338" y="1841"/>
                    <a:pt x="1354" y="1819"/>
                    <a:pt x="1353" y="1858"/>
                  </a:cubicBezTo>
                  <a:cubicBezTo>
                    <a:pt x="1353" y="1867"/>
                    <a:pt x="1345" y="1875"/>
                    <a:pt x="1341" y="1884"/>
                  </a:cubicBezTo>
                  <a:cubicBezTo>
                    <a:pt x="1337" y="1893"/>
                    <a:pt x="1331" y="1903"/>
                    <a:pt x="1331" y="1910"/>
                  </a:cubicBezTo>
                  <a:cubicBezTo>
                    <a:pt x="1331" y="1917"/>
                    <a:pt x="1340" y="1921"/>
                    <a:pt x="1339" y="1928"/>
                  </a:cubicBezTo>
                  <a:cubicBezTo>
                    <a:pt x="1338" y="1935"/>
                    <a:pt x="1330" y="1942"/>
                    <a:pt x="1327" y="1950"/>
                  </a:cubicBezTo>
                  <a:cubicBezTo>
                    <a:pt x="1324" y="1958"/>
                    <a:pt x="1317" y="1972"/>
                    <a:pt x="1321" y="1976"/>
                  </a:cubicBezTo>
                  <a:cubicBezTo>
                    <a:pt x="1325" y="1980"/>
                    <a:pt x="1345" y="1974"/>
                    <a:pt x="1349" y="1976"/>
                  </a:cubicBezTo>
                  <a:cubicBezTo>
                    <a:pt x="1353" y="1978"/>
                    <a:pt x="1348" y="1985"/>
                    <a:pt x="1343" y="1988"/>
                  </a:cubicBezTo>
                  <a:cubicBezTo>
                    <a:pt x="1338" y="1991"/>
                    <a:pt x="1320" y="1981"/>
                    <a:pt x="1319" y="1994"/>
                  </a:cubicBezTo>
                  <a:cubicBezTo>
                    <a:pt x="1318" y="2007"/>
                    <a:pt x="1326" y="2051"/>
                    <a:pt x="1334" y="2069"/>
                  </a:cubicBezTo>
                  <a:cubicBezTo>
                    <a:pt x="1334" y="2089"/>
                    <a:pt x="1353" y="2089"/>
                    <a:pt x="1369" y="2100"/>
                  </a:cubicBezTo>
                  <a:cubicBezTo>
                    <a:pt x="1391" y="2115"/>
                    <a:pt x="1434" y="2112"/>
                    <a:pt x="1459" y="2120"/>
                  </a:cubicBezTo>
                  <a:cubicBezTo>
                    <a:pt x="1469" y="2120"/>
                    <a:pt x="1467" y="2102"/>
                    <a:pt x="1461" y="2096"/>
                  </a:cubicBezTo>
                  <a:cubicBezTo>
                    <a:pt x="1455" y="2090"/>
                    <a:pt x="1432" y="2091"/>
                    <a:pt x="1425" y="2082"/>
                  </a:cubicBezTo>
                  <a:cubicBezTo>
                    <a:pt x="1418" y="2073"/>
                    <a:pt x="1415" y="2054"/>
                    <a:pt x="1417" y="2044"/>
                  </a:cubicBezTo>
                  <a:cubicBezTo>
                    <a:pt x="1419" y="2034"/>
                    <a:pt x="1431" y="2034"/>
                    <a:pt x="1439" y="2024"/>
                  </a:cubicBezTo>
                  <a:cubicBezTo>
                    <a:pt x="1442" y="2020"/>
                    <a:pt x="1463" y="1986"/>
                    <a:pt x="1463" y="1986"/>
                  </a:cubicBezTo>
                  <a:cubicBezTo>
                    <a:pt x="1455" y="1974"/>
                    <a:pt x="1445" y="1980"/>
                    <a:pt x="1445" y="1980"/>
                  </a:cubicBezTo>
                  <a:cubicBezTo>
                    <a:pt x="1443" y="1975"/>
                    <a:pt x="1439" y="1958"/>
                    <a:pt x="1445" y="1952"/>
                  </a:cubicBezTo>
                  <a:cubicBezTo>
                    <a:pt x="1448" y="1946"/>
                    <a:pt x="1460" y="1950"/>
                    <a:pt x="1465" y="1946"/>
                  </a:cubicBezTo>
                  <a:cubicBezTo>
                    <a:pt x="1471" y="1942"/>
                    <a:pt x="1466" y="1935"/>
                    <a:pt x="1477" y="1926"/>
                  </a:cubicBezTo>
                  <a:cubicBezTo>
                    <a:pt x="1480" y="1921"/>
                    <a:pt x="1485" y="1918"/>
                    <a:pt x="1485" y="1914"/>
                  </a:cubicBezTo>
                  <a:cubicBezTo>
                    <a:pt x="1485" y="1910"/>
                    <a:pt x="1479" y="1908"/>
                    <a:pt x="1477" y="1902"/>
                  </a:cubicBezTo>
                  <a:cubicBezTo>
                    <a:pt x="1475" y="1896"/>
                    <a:pt x="1470" y="1880"/>
                    <a:pt x="1475" y="1878"/>
                  </a:cubicBezTo>
                  <a:cubicBezTo>
                    <a:pt x="1480" y="1876"/>
                    <a:pt x="1497" y="1892"/>
                    <a:pt x="1505" y="1888"/>
                  </a:cubicBezTo>
                  <a:cubicBezTo>
                    <a:pt x="1513" y="1884"/>
                    <a:pt x="1511" y="1860"/>
                    <a:pt x="1521" y="1854"/>
                  </a:cubicBezTo>
                  <a:cubicBezTo>
                    <a:pt x="1526" y="1852"/>
                    <a:pt x="1559" y="1855"/>
                    <a:pt x="1563" y="1850"/>
                  </a:cubicBezTo>
                  <a:cubicBezTo>
                    <a:pt x="1571" y="1845"/>
                    <a:pt x="1588" y="1824"/>
                    <a:pt x="1591" y="1816"/>
                  </a:cubicBezTo>
                  <a:cubicBezTo>
                    <a:pt x="1594" y="1808"/>
                    <a:pt x="1583" y="1807"/>
                    <a:pt x="1580" y="1801"/>
                  </a:cubicBezTo>
                  <a:cubicBezTo>
                    <a:pt x="1580" y="1798"/>
                    <a:pt x="1565" y="1781"/>
                    <a:pt x="1575" y="1778"/>
                  </a:cubicBezTo>
                  <a:cubicBezTo>
                    <a:pt x="1580" y="1776"/>
                    <a:pt x="1602" y="1790"/>
                    <a:pt x="1613" y="1788"/>
                  </a:cubicBezTo>
                  <a:cubicBezTo>
                    <a:pt x="1624" y="1786"/>
                    <a:pt x="1633" y="1779"/>
                    <a:pt x="1643" y="1768"/>
                  </a:cubicBezTo>
                  <a:cubicBezTo>
                    <a:pt x="1651" y="1762"/>
                    <a:pt x="1663" y="1725"/>
                    <a:pt x="1671" y="1720"/>
                  </a:cubicBezTo>
                  <a:cubicBezTo>
                    <a:pt x="1675" y="1716"/>
                    <a:pt x="1697" y="1688"/>
                    <a:pt x="1697" y="1688"/>
                  </a:cubicBezTo>
                  <a:cubicBezTo>
                    <a:pt x="1708" y="1673"/>
                    <a:pt x="1700" y="1678"/>
                    <a:pt x="1713" y="1666"/>
                  </a:cubicBezTo>
                  <a:cubicBezTo>
                    <a:pt x="1715" y="1631"/>
                    <a:pt x="1702" y="1629"/>
                    <a:pt x="1737" y="1618"/>
                  </a:cubicBezTo>
                  <a:cubicBezTo>
                    <a:pt x="1748" y="1607"/>
                    <a:pt x="1761" y="1597"/>
                    <a:pt x="1773" y="1592"/>
                  </a:cubicBezTo>
                  <a:cubicBezTo>
                    <a:pt x="1785" y="1587"/>
                    <a:pt x="1800" y="1593"/>
                    <a:pt x="1810" y="1586"/>
                  </a:cubicBezTo>
                  <a:cubicBezTo>
                    <a:pt x="1818" y="1578"/>
                    <a:pt x="1823" y="1557"/>
                    <a:pt x="1831" y="1548"/>
                  </a:cubicBezTo>
                  <a:cubicBezTo>
                    <a:pt x="1835" y="1544"/>
                    <a:pt x="1839" y="1502"/>
                    <a:pt x="1839" y="1502"/>
                  </a:cubicBezTo>
                  <a:cubicBezTo>
                    <a:pt x="1843" y="1484"/>
                    <a:pt x="1842" y="1442"/>
                    <a:pt x="1847" y="1428"/>
                  </a:cubicBezTo>
                  <a:cubicBezTo>
                    <a:pt x="1851" y="1412"/>
                    <a:pt x="1859" y="1411"/>
                    <a:pt x="1865" y="1404"/>
                  </a:cubicBezTo>
                  <a:cubicBezTo>
                    <a:pt x="1871" y="1397"/>
                    <a:pt x="1878" y="1405"/>
                    <a:pt x="1883" y="1388"/>
                  </a:cubicBezTo>
                  <a:cubicBezTo>
                    <a:pt x="1893" y="1360"/>
                    <a:pt x="1922" y="1321"/>
                    <a:pt x="1895" y="1304"/>
                  </a:cubicBezTo>
                  <a:cubicBezTo>
                    <a:pt x="1891" y="1285"/>
                    <a:pt x="1876" y="1296"/>
                    <a:pt x="1865" y="1288"/>
                  </a:cubicBezTo>
                  <a:cubicBezTo>
                    <a:pt x="1854" y="1280"/>
                    <a:pt x="1838" y="1260"/>
                    <a:pt x="1829" y="1258"/>
                  </a:cubicBezTo>
                  <a:cubicBezTo>
                    <a:pt x="1820" y="1256"/>
                    <a:pt x="1815" y="1278"/>
                    <a:pt x="1809" y="1278"/>
                  </a:cubicBezTo>
                  <a:cubicBezTo>
                    <a:pt x="1802" y="1280"/>
                    <a:pt x="1799" y="1258"/>
                    <a:pt x="1791" y="1256"/>
                  </a:cubicBezTo>
                  <a:cubicBezTo>
                    <a:pt x="1783" y="1254"/>
                    <a:pt x="1764" y="1267"/>
                    <a:pt x="1760" y="1264"/>
                  </a:cubicBezTo>
                  <a:cubicBezTo>
                    <a:pt x="1752" y="1261"/>
                    <a:pt x="1780" y="1248"/>
                    <a:pt x="1767" y="1240"/>
                  </a:cubicBezTo>
                  <a:cubicBezTo>
                    <a:pt x="1762" y="1233"/>
                    <a:pt x="1738" y="1222"/>
                    <a:pt x="1729" y="1220"/>
                  </a:cubicBezTo>
                  <a:cubicBezTo>
                    <a:pt x="1720" y="1218"/>
                    <a:pt x="1720" y="1231"/>
                    <a:pt x="1713" y="1230"/>
                  </a:cubicBezTo>
                  <a:cubicBezTo>
                    <a:pt x="1706" y="1229"/>
                    <a:pt x="1689" y="1222"/>
                    <a:pt x="1685" y="1214"/>
                  </a:cubicBezTo>
                  <a:cubicBezTo>
                    <a:pt x="1678" y="1206"/>
                    <a:pt x="1692" y="1191"/>
                    <a:pt x="1687" y="1182"/>
                  </a:cubicBezTo>
                  <a:cubicBezTo>
                    <a:pt x="1683" y="1170"/>
                    <a:pt x="1671" y="1156"/>
                    <a:pt x="1663" y="1144"/>
                  </a:cubicBezTo>
                  <a:cubicBezTo>
                    <a:pt x="1651" y="1133"/>
                    <a:pt x="1648" y="1117"/>
                    <a:pt x="1637" y="1112"/>
                  </a:cubicBezTo>
                  <a:cubicBezTo>
                    <a:pt x="1629" y="1107"/>
                    <a:pt x="1626" y="1115"/>
                    <a:pt x="1617" y="1116"/>
                  </a:cubicBezTo>
                  <a:cubicBezTo>
                    <a:pt x="1613" y="1119"/>
                    <a:pt x="1589" y="1118"/>
                    <a:pt x="1584" y="1119"/>
                  </a:cubicBezTo>
                  <a:cubicBezTo>
                    <a:pt x="1573" y="1121"/>
                    <a:pt x="1587" y="1115"/>
                    <a:pt x="1581" y="1110"/>
                  </a:cubicBezTo>
                  <a:cubicBezTo>
                    <a:pt x="1575" y="1106"/>
                    <a:pt x="1581" y="1095"/>
                    <a:pt x="1569" y="1088"/>
                  </a:cubicBezTo>
                  <a:cubicBezTo>
                    <a:pt x="1561" y="1083"/>
                    <a:pt x="1540" y="1087"/>
                    <a:pt x="1533" y="1078"/>
                  </a:cubicBezTo>
                  <a:cubicBezTo>
                    <a:pt x="1526" y="1069"/>
                    <a:pt x="1532" y="1039"/>
                    <a:pt x="1529" y="1032"/>
                  </a:cubicBezTo>
                  <a:cubicBezTo>
                    <a:pt x="1526" y="1025"/>
                    <a:pt x="1516" y="1032"/>
                    <a:pt x="1513" y="1038"/>
                  </a:cubicBezTo>
                  <a:cubicBezTo>
                    <a:pt x="1510" y="1044"/>
                    <a:pt x="1512" y="1067"/>
                    <a:pt x="1509" y="1066"/>
                  </a:cubicBezTo>
                  <a:cubicBezTo>
                    <a:pt x="1505" y="1068"/>
                    <a:pt x="1503" y="1038"/>
                    <a:pt x="1497" y="1034"/>
                  </a:cubicBezTo>
                  <a:cubicBezTo>
                    <a:pt x="1491" y="1030"/>
                    <a:pt x="1477" y="1044"/>
                    <a:pt x="1471" y="1045"/>
                  </a:cubicBezTo>
                  <a:cubicBezTo>
                    <a:pt x="1467" y="1042"/>
                    <a:pt x="1459" y="1037"/>
                    <a:pt x="1459" y="1037"/>
                  </a:cubicBezTo>
                  <a:cubicBezTo>
                    <a:pt x="1453" y="1034"/>
                    <a:pt x="1443" y="1041"/>
                    <a:pt x="1435" y="1038"/>
                  </a:cubicBezTo>
                  <a:cubicBezTo>
                    <a:pt x="1427" y="1035"/>
                    <a:pt x="1420" y="1020"/>
                    <a:pt x="1411" y="1020"/>
                  </a:cubicBezTo>
                  <a:cubicBezTo>
                    <a:pt x="1402" y="1020"/>
                    <a:pt x="1387" y="1039"/>
                    <a:pt x="1383" y="1038"/>
                  </a:cubicBezTo>
                  <a:cubicBezTo>
                    <a:pt x="1379" y="1037"/>
                    <a:pt x="1396" y="1013"/>
                    <a:pt x="1389" y="1012"/>
                  </a:cubicBezTo>
                  <a:cubicBezTo>
                    <a:pt x="1365" y="1016"/>
                    <a:pt x="1361" y="1034"/>
                    <a:pt x="1339" y="1032"/>
                  </a:cubicBezTo>
                  <a:cubicBezTo>
                    <a:pt x="1323" y="1041"/>
                    <a:pt x="1327" y="1053"/>
                    <a:pt x="1321" y="1060"/>
                  </a:cubicBezTo>
                  <a:cubicBezTo>
                    <a:pt x="1315" y="1067"/>
                    <a:pt x="1313" y="1073"/>
                    <a:pt x="1305" y="1072"/>
                  </a:cubicBezTo>
                  <a:cubicBezTo>
                    <a:pt x="1297" y="1071"/>
                    <a:pt x="1283" y="1055"/>
                    <a:pt x="1273" y="1054"/>
                  </a:cubicBezTo>
                  <a:cubicBezTo>
                    <a:pt x="1263" y="1056"/>
                    <a:pt x="1265" y="1060"/>
                    <a:pt x="1243" y="1068"/>
                  </a:cubicBezTo>
                  <a:cubicBezTo>
                    <a:pt x="1234" y="1065"/>
                    <a:pt x="1221" y="1052"/>
                    <a:pt x="1215" y="1044"/>
                  </a:cubicBezTo>
                  <a:cubicBezTo>
                    <a:pt x="1209" y="1036"/>
                    <a:pt x="1209" y="1031"/>
                    <a:pt x="1209" y="1020"/>
                  </a:cubicBezTo>
                  <a:cubicBezTo>
                    <a:pt x="1209" y="1009"/>
                    <a:pt x="1216" y="988"/>
                    <a:pt x="1215" y="978"/>
                  </a:cubicBezTo>
                  <a:cubicBezTo>
                    <a:pt x="1214" y="968"/>
                    <a:pt x="1213" y="961"/>
                    <a:pt x="1201" y="958"/>
                  </a:cubicBezTo>
                  <a:cubicBezTo>
                    <a:pt x="1189" y="955"/>
                    <a:pt x="1150" y="962"/>
                    <a:pt x="1141" y="958"/>
                  </a:cubicBezTo>
                  <a:cubicBezTo>
                    <a:pt x="1136" y="959"/>
                    <a:pt x="1152" y="942"/>
                    <a:pt x="1147" y="932"/>
                  </a:cubicBezTo>
                  <a:cubicBezTo>
                    <a:pt x="1135" y="910"/>
                    <a:pt x="1158" y="899"/>
                    <a:pt x="1165" y="880"/>
                  </a:cubicBezTo>
                  <a:cubicBezTo>
                    <a:pt x="1164" y="876"/>
                    <a:pt x="1161" y="864"/>
                    <a:pt x="1157" y="862"/>
                  </a:cubicBezTo>
                  <a:cubicBezTo>
                    <a:pt x="1151" y="860"/>
                    <a:pt x="1126" y="870"/>
                    <a:pt x="1121" y="872"/>
                  </a:cubicBezTo>
                  <a:cubicBezTo>
                    <a:pt x="1107" y="877"/>
                    <a:pt x="1110" y="906"/>
                    <a:pt x="1097" y="912"/>
                  </a:cubicBezTo>
                  <a:cubicBezTo>
                    <a:pt x="1084" y="918"/>
                    <a:pt x="1057" y="918"/>
                    <a:pt x="1043" y="910"/>
                  </a:cubicBezTo>
                  <a:cubicBezTo>
                    <a:pt x="1028" y="901"/>
                    <a:pt x="1019" y="877"/>
                    <a:pt x="1011" y="864"/>
                  </a:cubicBezTo>
                  <a:cubicBezTo>
                    <a:pt x="1005" y="856"/>
                    <a:pt x="1018" y="840"/>
                    <a:pt x="1013" y="832"/>
                  </a:cubicBezTo>
                  <a:cubicBezTo>
                    <a:pt x="1010" y="827"/>
                    <a:pt x="1013" y="800"/>
                    <a:pt x="1013" y="800"/>
                  </a:cubicBezTo>
                  <a:cubicBezTo>
                    <a:pt x="1014" y="787"/>
                    <a:pt x="1008" y="773"/>
                    <a:pt x="1013" y="764"/>
                  </a:cubicBezTo>
                  <a:cubicBezTo>
                    <a:pt x="1018" y="755"/>
                    <a:pt x="1033" y="750"/>
                    <a:pt x="1045" y="744"/>
                  </a:cubicBezTo>
                  <a:cubicBezTo>
                    <a:pt x="1065" y="738"/>
                    <a:pt x="1066" y="738"/>
                    <a:pt x="1083" y="728"/>
                  </a:cubicBezTo>
                  <a:cubicBezTo>
                    <a:pt x="1096" y="726"/>
                    <a:pt x="1103" y="744"/>
                    <a:pt x="1111" y="744"/>
                  </a:cubicBezTo>
                  <a:cubicBezTo>
                    <a:pt x="1119" y="744"/>
                    <a:pt x="1123" y="730"/>
                    <a:pt x="1131" y="726"/>
                  </a:cubicBezTo>
                  <a:cubicBezTo>
                    <a:pt x="1143" y="726"/>
                    <a:pt x="1148" y="723"/>
                    <a:pt x="1159" y="718"/>
                  </a:cubicBezTo>
                  <a:cubicBezTo>
                    <a:pt x="1175" y="721"/>
                    <a:pt x="1176" y="724"/>
                    <a:pt x="1187" y="738"/>
                  </a:cubicBezTo>
                  <a:cubicBezTo>
                    <a:pt x="1194" y="745"/>
                    <a:pt x="1206" y="723"/>
                    <a:pt x="1211" y="732"/>
                  </a:cubicBezTo>
                  <a:cubicBezTo>
                    <a:pt x="1216" y="735"/>
                    <a:pt x="1224" y="744"/>
                    <a:pt x="1227" y="752"/>
                  </a:cubicBezTo>
                  <a:cubicBezTo>
                    <a:pt x="1230" y="760"/>
                    <a:pt x="1226" y="774"/>
                    <a:pt x="1227" y="782"/>
                  </a:cubicBezTo>
                  <a:cubicBezTo>
                    <a:pt x="1229" y="787"/>
                    <a:pt x="1232" y="807"/>
                    <a:pt x="1233" y="801"/>
                  </a:cubicBezTo>
                  <a:cubicBezTo>
                    <a:pt x="1237" y="799"/>
                    <a:pt x="1257" y="814"/>
                    <a:pt x="1261" y="806"/>
                  </a:cubicBezTo>
                  <a:cubicBezTo>
                    <a:pt x="1265" y="798"/>
                    <a:pt x="1261" y="769"/>
                    <a:pt x="1257" y="754"/>
                  </a:cubicBezTo>
                  <a:cubicBezTo>
                    <a:pt x="1253" y="739"/>
                    <a:pt x="1234" y="732"/>
                    <a:pt x="1237" y="718"/>
                  </a:cubicBezTo>
                  <a:cubicBezTo>
                    <a:pt x="1240" y="704"/>
                    <a:pt x="1260" y="684"/>
                    <a:pt x="1273" y="672"/>
                  </a:cubicBezTo>
                  <a:cubicBezTo>
                    <a:pt x="1282" y="658"/>
                    <a:pt x="1308" y="659"/>
                    <a:pt x="1313" y="644"/>
                  </a:cubicBezTo>
                  <a:cubicBezTo>
                    <a:pt x="1320" y="636"/>
                    <a:pt x="1305" y="613"/>
                    <a:pt x="1305" y="604"/>
                  </a:cubicBezTo>
                  <a:cubicBezTo>
                    <a:pt x="1305" y="595"/>
                    <a:pt x="1309" y="589"/>
                    <a:pt x="1313" y="588"/>
                  </a:cubicBezTo>
                  <a:cubicBezTo>
                    <a:pt x="1317" y="587"/>
                    <a:pt x="1326" y="602"/>
                    <a:pt x="1331" y="600"/>
                  </a:cubicBezTo>
                  <a:cubicBezTo>
                    <a:pt x="1336" y="598"/>
                    <a:pt x="1338" y="585"/>
                    <a:pt x="1343" y="578"/>
                  </a:cubicBezTo>
                  <a:cubicBezTo>
                    <a:pt x="1348" y="571"/>
                    <a:pt x="1354" y="563"/>
                    <a:pt x="1363" y="556"/>
                  </a:cubicBezTo>
                  <a:cubicBezTo>
                    <a:pt x="1377" y="542"/>
                    <a:pt x="1393" y="544"/>
                    <a:pt x="1399" y="538"/>
                  </a:cubicBezTo>
                  <a:cubicBezTo>
                    <a:pt x="1405" y="532"/>
                    <a:pt x="1393" y="525"/>
                    <a:pt x="1399" y="518"/>
                  </a:cubicBezTo>
                  <a:cubicBezTo>
                    <a:pt x="1405" y="503"/>
                    <a:pt x="1424" y="508"/>
                    <a:pt x="1435" y="496"/>
                  </a:cubicBezTo>
                  <a:cubicBezTo>
                    <a:pt x="1448" y="484"/>
                    <a:pt x="1455" y="480"/>
                    <a:pt x="1471" y="476"/>
                  </a:cubicBezTo>
                  <a:cubicBezTo>
                    <a:pt x="1483" y="478"/>
                    <a:pt x="1477" y="484"/>
                    <a:pt x="1475" y="490"/>
                  </a:cubicBezTo>
                  <a:cubicBezTo>
                    <a:pt x="1473" y="496"/>
                    <a:pt x="1458" y="512"/>
                    <a:pt x="1461" y="514"/>
                  </a:cubicBezTo>
                  <a:cubicBezTo>
                    <a:pt x="1464" y="516"/>
                    <a:pt x="1482" y="507"/>
                    <a:pt x="1491" y="502"/>
                  </a:cubicBezTo>
                  <a:cubicBezTo>
                    <a:pt x="1501" y="498"/>
                    <a:pt x="1507" y="492"/>
                    <a:pt x="1517" y="486"/>
                  </a:cubicBezTo>
                  <a:cubicBezTo>
                    <a:pt x="1527" y="480"/>
                    <a:pt x="1548" y="473"/>
                    <a:pt x="1553" y="468"/>
                  </a:cubicBezTo>
                  <a:cubicBezTo>
                    <a:pt x="1563" y="466"/>
                    <a:pt x="1549" y="454"/>
                    <a:pt x="1545" y="454"/>
                  </a:cubicBezTo>
                  <a:cubicBezTo>
                    <a:pt x="1541" y="454"/>
                    <a:pt x="1535" y="468"/>
                    <a:pt x="1527" y="470"/>
                  </a:cubicBezTo>
                  <a:cubicBezTo>
                    <a:pt x="1519" y="472"/>
                    <a:pt x="1505" y="472"/>
                    <a:pt x="1497" y="468"/>
                  </a:cubicBezTo>
                  <a:cubicBezTo>
                    <a:pt x="1489" y="464"/>
                    <a:pt x="1479" y="450"/>
                    <a:pt x="1479" y="444"/>
                  </a:cubicBezTo>
                  <a:cubicBezTo>
                    <a:pt x="1479" y="438"/>
                    <a:pt x="1497" y="437"/>
                    <a:pt x="1497" y="432"/>
                  </a:cubicBezTo>
                  <a:cubicBezTo>
                    <a:pt x="1471" y="429"/>
                    <a:pt x="1494" y="410"/>
                    <a:pt x="1477" y="414"/>
                  </a:cubicBezTo>
                  <a:cubicBezTo>
                    <a:pt x="1460" y="418"/>
                    <a:pt x="1405" y="453"/>
                    <a:pt x="1397" y="454"/>
                  </a:cubicBezTo>
                  <a:cubicBezTo>
                    <a:pt x="1389" y="455"/>
                    <a:pt x="1415" y="428"/>
                    <a:pt x="1429" y="418"/>
                  </a:cubicBezTo>
                  <a:cubicBezTo>
                    <a:pt x="1443" y="408"/>
                    <a:pt x="1460" y="396"/>
                    <a:pt x="1480" y="393"/>
                  </a:cubicBezTo>
                  <a:cubicBezTo>
                    <a:pt x="1487" y="386"/>
                    <a:pt x="1531" y="402"/>
                    <a:pt x="1551" y="400"/>
                  </a:cubicBezTo>
                  <a:cubicBezTo>
                    <a:pt x="1567" y="398"/>
                    <a:pt x="1568" y="381"/>
                    <a:pt x="1575" y="378"/>
                  </a:cubicBezTo>
                  <a:cubicBezTo>
                    <a:pt x="1582" y="375"/>
                    <a:pt x="1594" y="374"/>
                    <a:pt x="1591" y="384"/>
                  </a:cubicBezTo>
                  <a:cubicBezTo>
                    <a:pt x="1599" y="389"/>
                    <a:pt x="1548" y="424"/>
                    <a:pt x="1559" y="438"/>
                  </a:cubicBezTo>
                  <a:cubicBezTo>
                    <a:pt x="1561" y="448"/>
                    <a:pt x="1591" y="444"/>
                    <a:pt x="1603" y="446"/>
                  </a:cubicBezTo>
                  <a:cubicBezTo>
                    <a:pt x="1615" y="448"/>
                    <a:pt x="1623" y="448"/>
                    <a:pt x="1631" y="450"/>
                  </a:cubicBezTo>
                  <a:cubicBezTo>
                    <a:pt x="1639" y="452"/>
                    <a:pt x="1645" y="457"/>
                    <a:pt x="1649" y="456"/>
                  </a:cubicBezTo>
                  <a:cubicBezTo>
                    <a:pt x="1653" y="455"/>
                    <a:pt x="1657" y="448"/>
                    <a:pt x="1657" y="442"/>
                  </a:cubicBezTo>
                  <a:cubicBezTo>
                    <a:pt x="1657" y="436"/>
                    <a:pt x="1652" y="428"/>
                    <a:pt x="1647" y="422"/>
                  </a:cubicBezTo>
                  <a:cubicBezTo>
                    <a:pt x="1642" y="416"/>
                    <a:pt x="1634" y="411"/>
                    <a:pt x="1627" y="408"/>
                  </a:cubicBezTo>
                  <a:cubicBezTo>
                    <a:pt x="1620" y="405"/>
                    <a:pt x="1611" y="411"/>
                    <a:pt x="1607" y="406"/>
                  </a:cubicBezTo>
                  <a:cubicBezTo>
                    <a:pt x="1603" y="401"/>
                    <a:pt x="1601" y="386"/>
                    <a:pt x="1601" y="376"/>
                  </a:cubicBezTo>
                  <a:cubicBezTo>
                    <a:pt x="1601" y="366"/>
                    <a:pt x="1612" y="354"/>
                    <a:pt x="1607" y="346"/>
                  </a:cubicBezTo>
                  <a:cubicBezTo>
                    <a:pt x="1602" y="338"/>
                    <a:pt x="1580" y="332"/>
                    <a:pt x="1568" y="327"/>
                  </a:cubicBezTo>
                  <a:cubicBezTo>
                    <a:pt x="1563" y="320"/>
                    <a:pt x="1542" y="326"/>
                    <a:pt x="1535" y="318"/>
                  </a:cubicBezTo>
                  <a:cubicBezTo>
                    <a:pt x="1528" y="310"/>
                    <a:pt x="1531" y="290"/>
                    <a:pt x="1523" y="276"/>
                  </a:cubicBezTo>
                  <a:cubicBezTo>
                    <a:pt x="1512" y="260"/>
                    <a:pt x="1495" y="252"/>
                    <a:pt x="1484" y="236"/>
                  </a:cubicBezTo>
                  <a:cubicBezTo>
                    <a:pt x="1476" y="229"/>
                    <a:pt x="1476" y="237"/>
                    <a:pt x="1471" y="242"/>
                  </a:cubicBezTo>
                  <a:cubicBezTo>
                    <a:pt x="1466" y="247"/>
                    <a:pt x="1460" y="266"/>
                    <a:pt x="1451" y="268"/>
                  </a:cubicBezTo>
                  <a:cubicBezTo>
                    <a:pt x="1442" y="270"/>
                    <a:pt x="1426" y="261"/>
                    <a:pt x="1419" y="254"/>
                  </a:cubicBezTo>
                  <a:cubicBezTo>
                    <a:pt x="1408" y="258"/>
                    <a:pt x="1415" y="230"/>
                    <a:pt x="1409" y="224"/>
                  </a:cubicBezTo>
                  <a:cubicBezTo>
                    <a:pt x="1403" y="218"/>
                    <a:pt x="1391" y="222"/>
                    <a:pt x="1383" y="218"/>
                  </a:cubicBezTo>
                  <a:cubicBezTo>
                    <a:pt x="1375" y="214"/>
                    <a:pt x="1368" y="200"/>
                    <a:pt x="1361" y="198"/>
                  </a:cubicBezTo>
                  <a:cubicBezTo>
                    <a:pt x="1354" y="196"/>
                    <a:pt x="1351" y="206"/>
                    <a:pt x="1339" y="206"/>
                  </a:cubicBezTo>
                  <a:cubicBezTo>
                    <a:pt x="1314" y="197"/>
                    <a:pt x="1296" y="194"/>
                    <a:pt x="1289" y="200"/>
                  </a:cubicBezTo>
                  <a:cubicBezTo>
                    <a:pt x="1282" y="206"/>
                    <a:pt x="1294" y="231"/>
                    <a:pt x="1295" y="240"/>
                  </a:cubicBezTo>
                  <a:cubicBezTo>
                    <a:pt x="1296" y="245"/>
                    <a:pt x="1292" y="253"/>
                    <a:pt x="1296" y="256"/>
                  </a:cubicBezTo>
                  <a:cubicBezTo>
                    <a:pt x="1296" y="260"/>
                    <a:pt x="1285" y="260"/>
                    <a:pt x="1283" y="266"/>
                  </a:cubicBezTo>
                  <a:cubicBezTo>
                    <a:pt x="1286" y="274"/>
                    <a:pt x="1314" y="293"/>
                    <a:pt x="1315" y="302"/>
                  </a:cubicBezTo>
                  <a:cubicBezTo>
                    <a:pt x="1316" y="309"/>
                    <a:pt x="1298" y="317"/>
                    <a:pt x="1289" y="320"/>
                  </a:cubicBezTo>
                  <a:cubicBezTo>
                    <a:pt x="1282" y="324"/>
                    <a:pt x="1273" y="318"/>
                    <a:pt x="1273" y="324"/>
                  </a:cubicBezTo>
                  <a:cubicBezTo>
                    <a:pt x="1278" y="339"/>
                    <a:pt x="1288" y="355"/>
                    <a:pt x="1288" y="355"/>
                  </a:cubicBezTo>
                  <a:cubicBezTo>
                    <a:pt x="1288" y="362"/>
                    <a:pt x="1281" y="381"/>
                    <a:pt x="1273" y="382"/>
                  </a:cubicBezTo>
                  <a:cubicBezTo>
                    <a:pt x="1265" y="383"/>
                    <a:pt x="1245" y="370"/>
                    <a:pt x="1237" y="360"/>
                  </a:cubicBezTo>
                  <a:cubicBezTo>
                    <a:pt x="1223" y="348"/>
                    <a:pt x="1239" y="334"/>
                    <a:pt x="1225" y="324"/>
                  </a:cubicBezTo>
                  <a:cubicBezTo>
                    <a:pt x="1218" y="315"/>
                    <a:pt x="1212" y="325"/>
                    <a:pt x="1197" y="318"/>
                  </a:cubicBezTo>
                  <a:cubicBezTo>
                    <a:pt x="1187" y="315"/>
                    <a:pt x="1178" y="314"/>
                    <a:pt x="1167" y="308"/>
                  </a:cubicBezTo>
                  <a:cubicBezTo>
                    <a:pt x="1156" y="302"/>
                    <a:pt x="1145" y="288"/>
                    <a:pt x="1133" y="284"/>
                  </a:cubicBezTo>
                  <a:cubicBezTo>
                    <a:pt x="1115" y="275"/>
                    <a:pt x="1101" y="289"/>
                    <a:pt x="1093" y="286"/>
                  </a:cubicBezTo>
                  <a:cubicBezTo>
                    <a:pt x="1085" y="283"/>
                    <a:pt x="1090" y="268"/>
                    <a:pt x="1085" y="264"/>
                  </a:cubicBezTo>
                  <a:cubicBezTo>
                    <a:pt x="1080" y="260"/>
                    <a:pt x="1066" y="264"/>
                    <a:pt x="1061" y="260"/>
                  </a:cubicBezTo>
                  <a:cubicBezTo>
                    <a:pt x="1056" y="256"/>
                    <a:pt x="1053" y="249"/>
                    <a:pt x="1055" y="240"/>
                  </a:cubicBezTo>
                  <a:cubicBezTo>
                    <a:pt x="1046" y="227"/>
                    <a:pt x="1076" y="223"/>
                    <a:pt x="1071" y="208"/>
                  </a:cubicBezTo>
                  <a:cubicBezTo>
                    <a:pt x="1076" y="197"/>
                    <a:pt x="1104" y="198"/>
                    <a:pt x="1113" y="192"/>
                  </a:cubicBezTo>
                  <a:cubicBezTo>
                    <a:pt x="1122" y="186"/>
                    <a:pt x="1113" y="177"/>
                    <a:pt x="1123" y="174"/>
                  </a:cubicBezTo>
                  <a:cubicBezTo>
                    <a:pt x="1133" y="171"/>
                    <a:pt x="1162" y="169"/>
                    <a:pt x="1171" y="172"/>
                  </a:cubicBezTo>
                  <a:cubicBezTo>
                    <a:pt x="1180" y="175"/>
                    <a:pt x="1171" y="188"/>
                    <a:pt x="1177" y="190"/>
                  </a:cubicBezTo>
                  <a:cubicBezTo>
                    <a:pt x="1183" y="192"/>
                    <a:pt x="1199" y="181"/>
                    <a:pt x="1205" y="184"/>
                  </a:cubicBezTo>
                  <a:cubicBezTo>
                    <a:pt x="1211" y="187"/>
                    <a:pt x="1211" y="207"/>
                    <a:pt x="1215" y="208"/>
                  </a:cubicBezTo>
                  <a:cubicBezTo>
                    <a:pt x="1219" y="209"/>
                    <a:pt x="1221" y="192"/>
                    <a:pt x="1227" y="190"/>
                  </a:cubicBezTo>
                  <a:cubicBezTo>
                    <a:pt x="1233" y="188"/>
                    <a:pt x="1253" y="199"/>
                    <a:pt x="1253" y="194"/>
                  </a:cubicBezTo>
                  <a:cubicBezTo>
                    <a:pt x="1267" y="192"/>
                    <a:pt x="1238" y="165"/>
                    <a:pt x="1227" y="158"/>
                  </a:cubicBezTo>
                  <a:cubicBezTo>
                    <a:pt x="1219" y="152"/>
                    <a:pt x="1211" y="161"/>
                    <a:pt x="1205" y="160"/>
                  </a:cubicBezTo>
                  <a:cubicBezTo>
                    <a:pt x="1199" y="159"/>
                    <a:pt x="1196" y="150"/>
                    <a:pt x="1189" y="150"/>
                  </a:cubicBezTo>
                  <a:cubicBezTo>
                    <a:pt x="1182" y="150"/>
                    <a:pt x="1164" y="164"/>
                    <a:pt x="1161" y="162"/>
                  </a:cubicBezTo>
                  <a:cubicBezTo>
                    <a:pt x="1158" y="160"/>
                    <a:pt x="1173" y="147"/>
                    <a:pt x="1171" y="138"/>
                  </a:cubicBezTo>
                  <a:cubicBezTo>
                    <a:pt x="1169" y="129"/>
                    <a:pt x="1151" y="119"/>
                    <a:pt x="1149" y="110"/>
                  </a:cubicBezTo>
                  <a:cubicBezTo>
                    <a:pt x="1147" y="101"/>
                    <a:pt x="1153" y="87"/>
                    <a:pt x="1159" y="82"/>
                  </a:cubicBezTo>
                  <a:cubicBezTo>
                    <a:pt x="1164" y="82"/>
                    <a:pt x="1177" y="74"/>
                    <a:pt x="1183" y="82"/>
                  </a:cubicBezTo>
                  <a:cubicBezTo>
                    <a:pt x="1187" y="89"/>
                    <a:pt x="1172" y="118"/>
                    <a:pt x="1181" y="126"/>
                  </a:cubicBezTo>
                  <a:cubicBezTo>
                    <a:pt x="1190" y="134"/>
                    <a:pt x="1226" y="135"/>
                    <a:pt x="1235" y="128"/>
                  </a:cubicBezTo>
                  <a:cubicBezTo>
                    <a:pt x="1251" y="132"/>
                    <a:pt x="1232" y="92"/>
                    <a:pt x="1237" y="84"/>
                  </a:cubicBezTo>
                  <a:cubicBezTo>
                    <a:pt x="1242" y="76"/>
                    <a:pt x="1259" y="79"/>
                    <a:pt x="1267" y="80"/>
                  </a:cubicBezTo>
                  <a:cubicBezTo>
                    <a:pt x="1275" y="81"/>
                    <a:pt x="1283" y="93"/>
                    <a:pt x="1287" y="92"/>
                  </a:cubicBezTo>
                  <a:cubicBezTo>
                    <a:pt x="1291" y="91"/>
                    <a:pt x="1283" y="75"/>
                    <a:pt x="1289" y="76"/>
                  </a:cubicBezTo>
                  <a:cubicBezTo>
                    <a:pt x="1295" y="77"/>
                    <a:pt x="1319" y="93"/>
                    <a:pt x="1321" y="100"/>
                  </a:cubicBezTo>
                  <a:cubicBezTo>
                    <a:pt x="1323" y="107"/>
                    <a:pt x="1301" y="115"/>
                    <a:pt x="1301" y="120"/>
                  </a:cubicBezTo>
                  <a:cubicBezTo>
                    <a:pt x="1301" y="125"/>
                    <a:pt x="1314" y="135"/>
                    <a:pt x="1323" y="132"/>
                  </a:cubicBezTo>
                  <a:cubicBezTo>
                    <a:pt x="1332" y="129"/>
                    <a:pt x="1344" y="102"/>
                    <a:pt x="1353" y="100"/>
                  </a:cubicBezTo>
                  <a:cubicBezTo>
                    <a:pt x="1362" y="98"/>
                    <a:pt x="1376" y="111"/>
                    <a:pt x="1375" y="118"/>
                  </a:cubicBezTo>
                  <a:cubicBezTo>
                    <a:pt x="1374" y="125"/>
                    <a:pt x="1356" y="137"/>
                    <a:pt x="1349" y="144"/>
                  </a:cubicBezTo>
                  <a:cubicBezTo>
                    <a:pt x="1342" y="151"/>
                    <a:pt x="1345" y="156"/>
                    <a:pt x="1335" y="158"/>
                  </a:cubicBezTo>
                  <a:cubicBezTo>
                    <a:pt x="1325" y="160"/>
                    <a:pt x="1293" y="150"/>
                    <a:pt x="1287" y="154"/>
                  </a:cubicBezTo>
                  <a:cubicBezTo>
                    <a:pt x="1281" y="158"/>
                    <a:pt x="1290" y="179"/>
                    <a:pt x="1301" y="182"/>
                  </a:cubicBezTo>
                  <a:cubicBezTo>
                    <a:pt x="1312" y="185"/>
                    <a:pt x="1336" y="168"/>
                    <a:pt x="1353" y="172"/>
                  </a:cubicBezTo>
                  <a:cubicBezTo>
                    <a:pt x="1370" y="176"/>
                    <a:pt x="1386" y="197"/>
                    <a:pt x="1403" y="204"/>
                  </a:cubicBezTo>
                  <a:cubicBezTo>
                    <a:pt x="1420" y="211"/>
                    <a:pt x="1449" y="216"/>
                    <a:pt x="1457" y="214"/>
                  </a:cubicBezTo>
                  <a:cubicBezTo>
                    <a:pt x="1465" y="212"/>
                    <a:pt x="1446" y="196"/>
                    <a:pt x="1451" y="192"/>
                  </a:cubicBezTo>
                  <a:cubicBezTo>
                    <a:pt x="1456" y="188"/>
                    <a:pt x="1490" y="197"/>
                    <a:pt x="1489" y="188"/>
                  </a:cubicBezTo>
                  <a:cubicBezTo>
                    <a:pt x="1488" y="179"/>
                    <a:pt x="1446" y="148"/>
                    <a:pt x="1443" y="140"/>
                  </a:cubicBezTo>
                  <a:cubicBezTo>
                    <a:pt x="1440" y="132"/>
                    <a:pt x="1463" y="136"/>
                    <a:pt x="1469" y="138"/>
                  </a:cubicBezTo>
                  <a:cubicBezTo>
                    <a:pt x="1475" y="140"/>
                    <a:pt x="1475" y="151"/>
                    <a:pt x="1479" y="154"/>
                  </a:cubicBezTo>
                  <a:cubicBezTo>
                    <a:pt x="1483" y="157"/>
                    <a:pt x="1489" y="159"/>
                    <a:pt x="1495" y="158"/>
                  </a:cubicBezTo>
                  <a:cubicBezTo>
                    <a:pt x="1501" y="157"/>
                    <a:pt x="1508" y="151"/>
                    <a:pt x="1513" y="146"/>
                  </a:cubicBezTo>
                  <a:cubicBezTo>
                    <a:pt x="1518" y="141"/>
                    <a:pt x="1530" y="130"/>
                    <a:pt x="1527" y="128"/>
                  </a:cubicBezTo>
                  <a:cubicBezTo>
                    <a:pt x="1524" y="126"/>
                    <a:pt x="1503" y="136"/>
                    <a:pt x="1495" y="134"/>
                  </a:cubicBezTo>
                  <a:cubicBezTo>
                    <a:pt x="1487" y="132"/>
                    <a:pt x="1485" y="117"/>
                    <a:pt x="1479" y="114"/>
                  </a:cubicBezTo>
                  <a:cubicBezTo>
                    <a:pt x="1473" y="111"/>
                    <a:pt x="1466" y="119"/>
                    <a:pt x="1457" y="116"/>
                  </a:cubicBezTo>
                  <a:cubicBezTo>
                    <a:pt x="1448" y="113"/>
                    <a:pt x="1433" y="97"/>
                    <a:pt x="1423" y="94"/>
                  </a:cubicBezTo>
                  <a:cubicBezTo>
                    <a:pt x="1413" y="91"/>
                    <a:pt x="1404" y="101"/>
                    <a:pt x="1395" y="98"/>
                  </a:cubicBezTo>
                  <a:cubicBezTo>
                    <a:pt x="1386" y="95"/>
                    <a:pt x="1376" y="81"/>
                    <a:pt x="1367" y="78"/>
                  </a:cubicBezTo>
                  <a:cubicBezTo>
                    <a:pt x="1358" y="75"/>
                    <a:pt x="1351" y="85"/>
                    <a:pt x="1341" y="82"/>
                  </a:cubicBezTo>
                  <a:cubicBezTo>
                    <a:pt x="1331" y="79"/>
                    <a:pt x="1319" y="61"/>
                    <a:pt x="1307" y="58"/>
                  </a:cubicBezTo>
                  <a:cubicBezTo>
                    <a:pt x="1295" y="55"/>
                    <a:pt x="1277" y="64"/>
                    <a:pt x="1267" y="64"/>
                  </a:cubicBezTo>
                  <a:cubicBezTo>
                    <a:pt x="1257" y="64"/>
                    <a:pt x="1249" y="64"/>
                    <a:pt x="1247" y="58"/>
                  </a:cubicBezTo>
                  <a:cubicBezTo>
                    <a:pt x="1245" y="52"/>
                    <a:pt x="1260" y="32"/>
                    <a:pt x="1257" y="26"/>
                  </a:cubicBezTo>
                  <a:cubicBezTo>
                    <a:pt x="1254" y="20"/>
                    <a:pt x="1236" y="18"/>
                    <a:pt x="1227" y="24"/>
                  </a:cubicBezTo>
                  <a:cubicBezTo>
                    <a:pt x="1218" y="30"/>
                    <a:pt x="1211" y="56"/>
                    <a:pt x="1203" y="60"/>
                  </a:cubicBezTo>
                  <a:cubicBezTo>
                    <a:pt x="1195" y="64"/>
                    <a:pt x="1183" y="57"/>
                    <a:pt x="1179" y="50"/>
                  </a:cubicBezTo>
                  <a:cubicBezTo>
                    <a:pt x="1175" y="43"/>
                    <a:pt x="1182" y="26"/>
                    <a:pt x="1179" y="20"/>
                  </a:cubicBezTo>
                  <a:cubicBezTo>
                    <a:pt x="1176" y="14"/>
                    <a:pt x="1167" y="10"/>
                    <a:pt x="1161" y="12"/>
                  </a:cubicBezTo>
                  <a:cubicBezTo>
                    <a:pt x="1155" y="14"/>
                    <a:pt x="1147" y="26"/>
                    <a:pt x="1141" y="32"/>
                  </a:cubicBezTo>
                  <a:cubicBezTo>
                    <a:pt x="1129" y="25"/>
                    <a:pt x="1122" y="41"/>
                    <a:pt x="1123" y="48"/>
                  </a:cubicBezTo>
                  <a:cubicBezTo>
                    <a:pt x="1124" y="55"/>
                    <a:pt x="1145" y="65"/>
                    <a:pt x="1145" y="74"/>
                  </a:cubicBezTo>
                  <a:cubicBezTo>
                    <a:pt x="1145" y="83"/>
                    <a:pt x="1128" y="100"/>
                    <a:pt x="1123" y="102"/>
                  </a:cubicBezTo>
                  <a:cubicBezTo>
                    <a:pt x="1117" y="106"/>
                    <a:pt x="1122" y="89"/>
                    <a:pt x="1117" y="86"/>
                  </a:cubicBezTo>
                  <a:cubicBezTo>
                    <a:pt x="1112" y="83"/>
                    <a:pt x="1097" y="89"/>
                    <a:pt x="1093" y="86"/>
                  </a:cubicBezTo>
                  <a:cubicBezTo>
                    <a:pt x="1089" y="83"/>
                    <a:pt x="1099" y="77"/>
                    <a:pt x="1095" y="70"/>
                  </a:cubicBezTo>
                  <a:cubicBezTo>
                    <a:pt x="1088" y="65"/>
                    <a:pt x="1073" y="50"/>
                    <a:pt x="1071" y="46"/>
                  </a:cubicBezTo>
                  <a:cubicBezTo>
                    <a:pt x="1069" y="42"/>
                    <a:pt x="1077" y="48"/>
                    <a:pt x="1083" y="44"/>
                  </a:cubicBezTo>
                  <a:cubicBezTo>
                    <a:pt x="1089" y="40"/>
                    <a:pt x="1107" y="28"/>
                    <a:pt x="1105" y="24"/>
                  </a:cubicBezTo>
                  <a:cubicBezTo>
                    <a:pt x="1103" y="20"/>
                    <a:pt x="1078" y="18"/>
                    <a:pt x="1069" y="18"/>
                  </a:cubicBezTo>
                  <a:cubicBezTo>
                    <a:pt x="1060" y="18"/>
                    <a:pt x="1055" y="22"/>
                    <a:pt x="1053" y="26"/>
                  </a:cubicBezTo>
                  <a:cubicBezTo>
                    <a:pt x="1051" y="30"/>
                    <a:pt x="1058" y="38"/>
                    <a:pt x="1055" y="42"/>
                  </a:cubicBezTo>
                  <a:cubicBezTo>
                    <a:pt x="1052" y="46"/>
                    <a:pt x="1037" y="43"/>
                    <a:pt x="1033" y="48"/>
                  </a:cubicBezTo>
                  <a:cubicBezTo>
                    <a:pt x="1029" y="53"/>
                    <a:pt x="1029" y="62"/>
                    <a:pt x="1033" y="70"/>
                  </a:cubicBezTo>
                  <a:cubicBezTo>
                    <a:pt x="1037" y="78"/>
                    <a:pt x="1053" y="86"/>
                    <a:pt x="1055" y="96"/>
                  </a:cubicBezTo>
                  <a:cubicBezTo>
                    <a:pt x="1057" y="106"/>
                    <a:pt x="1047" y="128"/>
                    <a:pt x="1043" y="130"/>
                  </a:cubicBezTo>
                  <a:cubicBezTo>
                    <a:pt x="1039" y="132"/>
                    <a:pt x="1034" y="113"/>
                    <a:pt x="1033" y="106"/>
                  </a:cubicBezTo>
                  <a:cubicBezTo>
                    <a:pt x="1032" y="99"/>
                    <a:pt x="1043" y="91"/>
                    <a:pt x="1039" y="86"/>
                  </a:cubicBezTo>
                  <a:cubicBezTo>
                    <a:pt x="1035" y="81"/>
                    <a:pt x="1015" y="75"/>
                    <a:pt x="1007" y="76"/>
                  </a:cubicBezTo>
                  <a:cubicBezTo>
                    <a:pt x="999" y="77"/>
                    <a:pt x="993" y="84"/>
                    <a:pt x="991" y="90"/>
                  </a:cubicBezTo>
                  <a:cubicBezTo>
                    <a:pt x="989" y="96"/>
                    <a:pt x="998" y="108"/>
                    <a:pt x="993" y="112"/>
                  </a:cubicBezTo>
                  <a:cubicBezTo>
                    <a:pt x="988" y="116"/>
                    <a:pt x="970" y="114"/>
                    <a:pt x="959" y="114"/>
                  </a:cubicBezTo>
                  <a:cubicBezTo>
                    <a:pt x="948" y="114"/>
                    <a:pt x="934" y="114"/>
                    <a:pt x="925" y="112"/>
                  </a:cubicBezTo>
                  <a:cubicBezTo>
                    <a:pt x="916" y="110"/>
                    <a:pt x="902" y="104"/>
                    <a:pt x="907" y="100"/>
                  </a:cubicBezTo>
                  <a:cubicBezTo>
                    <a:pt x="912" y="96"/>
                    <a:pt x="945" y="95"/>
                    <a:pt x="955" y="90"/>
                  </a:cubicBezTo>
                  <a:cubicBezTo>
                    <a:pt x="965" y="85"/>
                    <a:pt x="972" y="78"/>
                    <a:pt x="965" y="70"/>
                  </a:cubicBezTo>
                  <a:cubicBezTo>
                    <a:pt x="939" y="65"/>
                    <a:pt x="920" y="50"/>
                    <a:pt x="911" y="42"/>
                  </a:cubicBezTo>
                  <a:cubicBezTo>
                    <a:pt x="902" y="34"/>
                    <a:pt x="916" y="23"/>
                    <a:pt x="913" y="20"/>
                  </a:cubicBezTo>
                  <a:cubicBezTo>
                    <a:pt x="910" y="17"/>
                    <a:pt x="900" y="27"/>
                    <a:pt x="893" y="26"/>
                  </a:cubicBezTo>
                  <a:cubicBezTo>
                    <a:pt x="886" y="25"/>
                    <a:pt x="876" y="7"/>
                    <a:pt x="873" y="12"/>
                  </a:cubicBezTo>
                  <a:cubicBezTo>
                    <a:pt x="870" y="17"/>
                    <a:pt x="878" y="49"/>
                    <a:pt x="875" y="54"/>
                  </a:cubicBezTo>
                  <a:cubicBezTo>
                    <a:pt x="866" y="59"/>
                    <a:pt x="866" y="35"/>
                    <a:pt x="857" y="40"/>
                  </a:cubicBezTo>
                  <a:cubicBezTo>
                    <a:pt x="853" y="42"/>
                    <a:pt x="841" y="37"/>
                    <a:pt x="837" y="36"/>
                  </a:cubicBezTo>
                  <a:cubicBezTo>
                    <a:pt x="833" y="24"/>
                    <a:pt x="802" y="37"/>
                    <a:pt x="793" y="36"/>
                  </a:cubicBezTo>
                  <a:cubicBezTo>
                    <a:pt x="784" y="35"/>
                    <a:pt x="786" y="31"/>
                    <a:pt x="781" y="30"/>
                  </a:cubicBezTo>
                  <a:cubicBezTo>
                    <a:pt x="776" y="29"/>
                    <a:pt x="768" y="31"/>
                    <a:pt x="761" y="28"/>
                  </a:cubicBezTo>
                  <a:cubicBezTo>
                    <a:pt x="754" y="25"/>
                    <a:pt x="747" y="14"/>
                    <a:pt x="739" y="12"/>
                  </a:cubicBezTo>
                  <a:cubicBezTo>
                    <a:pt x="731" y="10"/>
                    <a:pt x="721" y="18"/>
                    <a:pt x="711" y="16"/>
                  </a:cubicBezTo>
                  <a:cubicBezTo>
                    <a:pt x="701" y="14"/>
                    <a:pt x="689" y="4"/>
                    <a:pt x="677" y="2"/>
                  </a:cubicBezTo>
                  <a:cubicBezTo>
                    <a:pt x="665" y="0"/>
                    <a:pt x="648" y="0"/>
                    <a:pt x="641" y="4"/>
                  </a:cubicBezTo>
                  <a:cubicBezTo>
                    <a:pt x="634" y="8"/>
                    <a:pt x="641" y="18"/>
                    <a:pt x="637" y="24"/>
                  </a:cubicBezTo>
                  <a:cubicBezTo>
                    <a:pt x="633" y="30"/>
                    <a:pt x="614" y="36"/>
                    <a:pt x="619" y="42"/>
                  </a:cubicBezTo>
                  <a:cubicBezTo>
                    <a:pt x="624" y="48"/>
                    <a:pt x="653" y="60"/>
                    <a:pt x="665" y="62"/>
                  </a:cubicBezTo>
                  <a:cubicBezTo>
                    <a:pt x="677" y="64"/>
                    <a:pt x="685" y="58"/>
                    <a:pt x="693" y="54"/>
                  </a:cubicBezTo>
                  <a:cubicBezTo>
                    <a:pt x="701" y="50"/>
                    <a:pt x="711" y="38"/>
                    <a:pt x="715" y="40"/>
                  </a:cubicBezTo>
                  <a:cubicBezTo>
                    <a:pt x="719" y="42"/>
                    <a:pt x="713" y="57"/>
                    <a:pt x="717" y="66"/>
                  </a:cubicBezTo>
                  <a:cubicBezTo>
                    <a:pt x="721" y="75"/>
                    <a:pt x="751" y="91"/>
                    <a:pt x="739" y="94"/>
                  </a:cubicBezTo>
                  <a:cubicBezTo>
                    <a:pt x="695" y="86"/>
                    <a:pt x="693" y="84"/>
                    <a:pt x="643" y="84"/>
                  </a:cubicBezTo>
                  <a:cubicBezTo>
                    <a:pt x="626" y="79"/>
                    <a:pt x="624" y="85"/>
                    <a:pt x="615" y="82"/>
                  </a:cubicBezTo>
                  <a:cubicBezTo>
                    <a:pt x="606" y="79"/>
                    <a:pt x="597" y="65"/>
                    <a:pt x="589" y="64"/>
                  </a:cubicBezTo>
                  <a:cubicBezTo>
                    <a:pt x="581" y="63"/>
                    <a:pt x="578" y="75"/>
                    <a:pt x="565" y="78"/>
                  </a:cubicBezTo>
                  <a:cubicBezTo>
                    <a:pt x="552" y="81"/>
                    <a:pt x="525" y="77"/>
                    <a:pt x="509" y="80"/>
                  </a:cubicBezTo>
                  <a:cubicBezTo>
                    <a:pt x="491" y="78"/>
                    <a:pt x="471" y="94"/>
                    <a:pt x="471" y="94"/>
                  </a:cubicBezTo>
                  <a:cubicBezTo>
                    <a:pt x="437" y="98"/>
                    <a:pt x="445" y="80"/>
                    <a:pt x="411" y="84"/>
                  </a:cubicBezTo>
                  <a:cubicBezTo>
                    <a:pt x="389" y="88"/>
                    <a:pt x="357" y="80"/>
                    <a:pt x="331" y="78"/>
                  </a:cubicBezTo>
                  <a:cubicBezTo>
                    <a:pt x="305" y="76"/>
                    <a:pt x="277" y="72"/>
                    <a:pt x="257" y="70"/>
                  </a:cubicBezTo>
                  <a:cubicBezTo>
                    <a:pt x="237" y="68"/>
                    <a:pt x="220" y="67"/>
                    <a:pt x="209" y="64"/>
                  </a:cubicBezTo>
                  <a:cubicBezTo>
                    <a:pt x="198" y="61"/>
                    <a:pt x="207" y="54"/>
                    <a:pt x="193" y="54"/>
                  </a:cubicBezTo>
                  <a:cubicBezTo>
                    <a:pt x="175" y="43"/>
                    <a:pt x="145" y="71"/>
                    <a:pt x="123" y="64"/>
                  </a:cubicBezTo>
                  <a:cubicBezTo>
                    <a:pt x="101" y="65"/>
                    <a:pt x="93" y="90"/>
                    <a:pt x="71" y="92"/>
                  </a:cubicBezTo>
                  <a:cubicBezTo>
                    <a:pt x="56" y="100"/>
                    <a:pt x="50" y="86"/>
                    <a:pt x="33" y="92"/>
                  </a:cubicBezTo>
                  <a:close/>
                </a:path>
              </a:pathLst>
            </a:custGeom>
            <a:grpFill/>
            <a:ln w="3175" cap="flat" cmpd="sng">
              <a:noFill/>
              <a:prstDash val="solid"/>
              <a:round/>
              <a:headEnd type="none" w="med" len="med"/>
              <a:tailEnd type="none" w="med" len="med"/>
            </a:ln>
            <a:effectLst/>
            <a:extLst/>
          </p:spPr>
          <p:txBody>
            <a:bodyPr wrap="none" anchor="ctr"/>
            <a:lstStyle/>
            <a:p>
              <a:pPr fontAlgn="auto">
                <a:spcBef>
                  <a:spcPts val="0"/>
                </a:spcBef>
                <a:spcAft>
                  <a:spcPts val="0"/>
                </a:spcAft>
                <a:defRPr/>
              </a:pPr>
              <a:endParaRPr lang="zh-CN" altLang="en-US">
                <a:latin typeface="+mn-lt"/>
                <a:ea typeface="+mn-ea"/>
              </a:endParaRPr>
            </a:p>
          </p:txBody>
        </p:sp>
        <p:sp>
          <p:nvSpPr>
            <p:cNvPr id="23" name="Freeform 70"/>
            <p:cNvSpPr>
              <a:spLocks/>
            </p:cNvSpPr>
            <p:nvPr/>
          </p:nvSpPr>
          <p:spPr bwMode="gray">
            <a:xfrm>
              <a:off x="567" y="1960"/>
              <a:ext cx="176" cy="153"/>
            </a:xfrm>
            <a:custGeom>
              <a:avLst/>
              <a:gdLst>
                <a:gd name="T0" fmla="*/ 116 w 176"/>
                <a:gd name="T1" fmla="*/ 47 h 153"/>
                <a:gd name="T2" fmla="*/ 132 w 176"/>
                <a:gd name="T3" fmla="*/ 63 h 153"/>
                <a:gd name="T4" fmla="*/ 150 w 176"/>
                <a:gd name="T5" fmla="*/ 83 h 153"/>
                <a:gd name="T6" fmla="*/ 176 w 176"/>
                <a:gd name="T7" fmla="*/ 103 h 153"/>
                <a:gd name="T8" fmla="*/ 128 w 176"/>
                <a:gd name="T9" fmla="*/ 137 h 153"/>
                <a:gd name="T10" fmla="*/ 116 w 176"/>
                <a:gd name="T11" fmla="*/ 145 h 153"/>
                <a:gd name="T12" fmla="*/ 104 w 176"/>
                <a:gd name="T13" fmla="*/ 141 h 153"/>
                <a:gd name="T14" fmla="*/ 88 w 176"/>
                <a:gd name="T15" fmla="*/ 153 h 153"/>
                <a:gd name="T16" fmla="*/ 78 w 176"/>
                <a:gd name="T17" fmla="*/ 135 h 153"/>
                <a:gd name="T18" fmla="*/ 72 w 176"/>
                <a:gd name="T19" fmla="*/ 119 h 153"/>
                <a:gd name="T20" fmla="*/ 90 w 176"/>
                <a:gd name="T21" fmla="*/ 105 h 153"/>
                <a:gd name="T22" fmla="*/ 106 w 176"/>
                <a:gd name="T23" fmla="*/ 93 h 153"/>
                <a:gd name="T24" fmla="*/ 102 w 176"/>
                <a:gd name="T25" fmla="*/ 79 h 153"/>
                <a:gd name="T26" fmla="*/ 84 w 176"/>
                <a:gd name="T27" fmla="*/ 73 h 153"/>
                <a:gd name="T28" fmla="*/ 78 w 176"/>
                <a:gd name="T29" fmla="*/ 71 h 153"/>
                <a:gd name="T30" fmla="*/ 76 w 176"/>
                <a:gd name="T31" fmla="*/ 55 h 153"/>
                <a:gd name="T32" fmla="*/ 66 w 176"/>
                <a:gd name="T33" fmla="*/ 63 h 153"/>
                <a:gd name="T34" fmla="*/ 64 w 176"/>
                <a:gd name="T35" fmla="*/ 101 h 153"/>
                <a:gd name="T36" fmla="*/ 38 w 176"/>
                <a:gd name="T37" fmla="*/ 121 h 153"/>
                <a:gd name="T38" fmla="*/ 12 w 176"/>
                <a:gd name="T39" fmla="*/ 129 h 153"/>
                <a:gd name="T40" fmla="*/ 0 w 176"/>
                <a:gd name="T41" fmla="*/ 121 h 153"/>
                <a:gd name="T42" fmla="*/ 10 w 176"/>
                <a:gd name="T43" fmla="*/ 105 h 153"/>
                <a:gd name="T44" fmla="*/ 28 w 176"/>
                <a:gd name="T45" fmla="*/ 73 h 153"/>
                <a:gd name="T46" fmla="*/ 58 w 176"/>
                <a:gd name="T47" fmla="*/ 61 h 153"/>
                <a:gd name="T48" fmla="*/ 60 w 176"/>
                <a:gd name="T49" fmla="*/ 41 h 153"/>
                <a:gd name="T50" fmla="*/ 44 w 176"/>
                <a:gd name="T51" fmla="*/ 31 h 153"/>
                <a:gd name="T52" fmla="*/ 42 w 176"/>
                <a:gd name="T53" fmla="*/ 13 h 153"/>
                <a:gd name="T54" fmla="*/ 54 w 176"/>
                <a:gd name="T55" fmla="*/ 9 h 153"/>
                <a:gd name="T56" fmla="*/ 70 w 176"/>
                <a:gd name="T57" fmla="*/ 21 h 153"/>
                <a:gd name="T58" fmla="*/ 84 w 176"/>
                <a:gd name="T59" fmla="*/ 5 h 153"/>
                <a:gd name="T60" fmla="*/ 96 w 176"/>
                <a:gd name="T61" fmla="*/ 1 h 153"/>
                <a:gd name="T62" fmla="*/ 110 w 176"/>
                <a:gd name="T63" fmla="*/ 3 h 153"/>
                <a:gd name="T64" fmla="*/ 96 w 176"/>
                <a:gd name="T65" fmla="*/ 17 h 153"/>
                <a:gd name="T66" fmla="*/ 112 w 176"/>
                <a:gd name="T67" fmla="*/ 23 h 153"/>
                <a:gd name="T68" fmla="*/ 118 w 176"/>
                <a:gd name="T69" fmla="*/ 35 h 153"/>
                <a:gd name="T70" fmla="*/ 116 w 176"/>
                <a:gd name="T71" fmla="*/ 4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6" h="153">
                  <a:moveTo>
                    <a:pt x="116" y="47"/>
                  </a:moveTo>
                  <a:cubicBezTo>
                    <a:pt x="122" y="53"/>
                    <a:pt x="125" y="58"/>
                    <a:pt x="132" y="63"/>
                  </a:cubicBezTo>
                  <a:cubicBezTo>
                    <a:pt x="134" y="70"/>
                    <a:pt x="144" y="77"/>
                    <a:pt x="150" y="83"/>
                  </a:cubicBezTo>
                  <a:cubicBezTo>
                    <a:pt x="157" y="104"/>
                    <a:pt x="147" y="100"/>
                    <a:pt x="176" y="103"/>
                  </a:cubicBezTo>
                  <a:cubicBezTo>
                    <a:pt x="168" y="133"/>
                    <a:pt x="160" y="134"/>
                    <a:pt x="128" y="137"/>
                  </a:cubicBezTo>
                  <a:cubicBezTo>
                    <a:pt x="124" y="140"/>
                    <a:pt x="120" y="142"/>
                    <a:pt x="116" y="145"/>
                  </a:cubicBezTo>
                  <a:cubicBezTo>
                    <a:pt x="112" y="147"/>
                    <a:pt x="104" y="141"/>
                    <a:pt x="104" y="141"/>
                  </a:cubicBezTo>
                  <a:cubicBezTo>
                    <a:pt x="97" y="146"/>
                    <a:pt x="93" y="146"/>
                    <a:pt x="88" y="153"/>
                  </a:cubicBezTo>
                  <a:cubicBezTo>
                    <a:pt x="72" y="151"/>
                    <a:pt x="60" y="147"/>
                    <a:pt x="78" y="135"/>
                  </a:cubicBezTo>
                  <a:cubicBezTo>
                    <a:pt x="84" y="126"/>
                    <a:pt x="80" y="124"/>
                    <a:pt x="72" y="119"/>
                  </a:cubicBezTo>
                  <a:cubicBezTo>
                    <a:pt x="78" y="109"/>
                    <a:pt x="86" y="116"/>
                    <a:pt x="90" y="105"/>
                  </a:cubicBezTo>
                  <a:cubicBezTo>
                    <a:pt x="86" y="94"/>
                    <a:pt x="96" y="95"/>
                    <a:pt x="106" y="93"/>
                  </a:cubicBezTo>
                  <a:cubicBezTo>
                    <a:pt x="105" y="88"/>
                    <a:pt x="106" y="82"/>
                    <a:pt x="102" y="79"/>
                  </a:cubicBezTo>
                  <a:cubicBezTo>
                    <a:pt x="102" y="79"/>
                    <a:pt x="87" y="74"/>
                    <a:pt x="84" y="73"/>
                  </a:cubicBezTo>
                  <a:cubicBezTo>
                    <a:pt x="82" y="72"/>
                    <a:pt x="78" y="71"/>
                    <a:pt x="78" y="71"/>
                  </a:cubicBezTo>
                  <a:cubicBezTo>
                    <a:pt x="77" y="66"/>
                    <a:pt x="79" y="59"/>
                    <a:pt x="76" y="55"/>
                  </a:cubicBezTo>
                  <a:cubicBezTo>
                    <a:pt x="74" y="52"/>
                    <a:pt x="67" y="59"/>
                    <a:pt x="66" y="63"/>
                  </a:cubicBezTo>
                  <a:cubicBezTo>
                    <a:pt x="64" y="72"/>
                    <a:pt x="69" y="91"/>
                    <a:pt x="64" y="101"/>
                  </a:cubicBezTo>
                  <a:cubicBezTo>
                    <a:pt x="59" y="111"/>
                    <a:pt x="47" y="116"/>
                    <a:pt x="38" y="121"/>
                  </a:cubicBezTo>
                  <a:cubicBezTo>
                    <a:pt x="34" y="125"/>
                    <a:pt x="17" y="132"/>
                    <a:pt x="12" y="129"/>
                  </a:cubicBezTo>
                  <a:cubicBezTo>
                    <a:pt x="8" y="126"/>
                    <a:pt x="0" y="121"/>
                    <a:pt x="0" y="121"/>
                  </a:cubicBezTo>
                  <a:cubicBezTo>
                    <a:pt x="3" y="113"/>
                    <a:pt x="1" y="108"/>
                    <a:pt x="10" y="105"/>
                  </a:cubicBezTo>
                  <a:cubicBezTo>
                    <a:pt x="6" y="85"/>
                    <a:pt x="7" y="78"/>
                    <a:pt x="28" y="73"/>
                  </a:cubicBezTo>
                  <a:cubicBezTo>
                    <a:pt x="37" y="60"/>
                    <a:pt x="41" y="63"/>
                    <a:pt x="58" y="61"/>
                  </a:cubicBezTo>
                  <a:cubicBezTo>
                    <a:pt x="68" y="54"/>
                    <a:pt x="71" y="49"/>
                    <a:pt x="60" y="41"/>
                  </a:cubicBezTo>
                  <a:cubicBezTo>
                    <a:pt x="57" y="32"/>
                    <a:pt x="53" y="33"/>
                    <a:pt x="44" y="31"/>
                  </a:cubicBezTo>
                  <a:cubicBezTo>
                    <a:pt x="40" y="26"/>
                    <a:pt x="35" y="21"/>
                    <a:pt x="42" y="13"/>
                  </a:cubicBezTo>
                  <a:cubicBezTo>
                    <a:pt x="45" y="10"/>
                    <a:pt x="54" y="9"/>
                    <a:pt x="54" y="9"/>
                  </a:cubicBezTo>
                  <a:cubicBezTo>
                    <a:pt x="62" y="17"/>
                    <a:pt x="57" y="24"/>
                    <a:pt x="70" y="21"/>
                  </a:cubicBezTo>
                  <a:cubicBezTo>
                    <a:pt x="76" y="15"/>
                    <a:pt x="77" y="8"/>
                    <a:pt x="84" y="5"/>
                  </a:cubicBezTo>
                  <a:cubicBezTo>
                    <a:pt x="88" y="3"/>
                    <a:pt x="96" y="1"/>
                    <a:pt x="96" y="1"/>
                  </a:cubicBezTo>
                  <a:cubicBezTo>
                    <a:pt x="101" y="2"/>
                    <a:pt x="106" y="0"/>
                    <a:pt x="110" y="3"/>
                  </a:cubicBezTo>
                  <a:cubicBezTo>
                    <a:pt x="117" y="8"/>
                    <a:pt x="98" y="16"/>
                    <a:pt x="96" y="17"/>
                  </a:cubicBezTo>
                  <a:cubicBezTo>
                    <a:pt x="87" y="31"/>
                    <a:pt x="104" y="26"/>
                    <a:pt x="112" y="23"/>
                  </a:cubicBezTo>
                  <a:cubicBezTo>
                    <a:pt x="122" y="25"/>
                    <a:pt x="129" y="28"/>
                    <a:pt x="118" y="35"/>
                  </a:cubicBezTo>
                  <a:cubicBezTo>
                    <a:pt x="114" y="48"/>
                    <a:pt x="110" y="47"/>
                    <a:pt x="116" y="47"/>
                  </a:cubicBezTo>
                  <a:close/>
                </a:path>
              </a:pathLst>
            </a:custGeom>
            <a:grpFill/>
            <a:ln w="3175" cap="flat" cmpd="sng">
              <a:noFill/>
              <a:prstDash val="solid"/>
              <a:round/>
              <a:headEnd type="none" w="med" len="med"/>
              <a:tailEnd type="none" w="med" len="med"/>
            </a:ln>
            <a:effectLst/>
            <a:extLst/>
          </p:spPr>
          <p:txBody>
            <a:bodyPr wrap="none" anchor="ctr"/>
            <a:lstStyle/>
            <a:p>
              <a:pPr fontAlgn="auto">
                <a:spcBef>
                  <a:spcPts val="0"/>
                </a:spcBef>
                <a:spcAft>
                  <a:spcPts val="0"/>
                </a:spcAft>
                <a:defRPr/>
              </a:pPr>
              <a:endParaRPr lang="zh-CN" altLang="en-US">
                <a:latin typeface="+mn-lt"/>
                <a:ea typeface="+mn-ea"/>
              </a:endParaRPr>
            </a:p>
          </p:txBody>
        </p:sp>
        <p:sp>
          <p:nvSpPr>
            <p:cNvPr id="24" name="Freeform 71"/>
            <p:cNvSpPr>
              <a:spLocks/>
            </p:cNvSpPr>
            <p:nvPr/>
          </p:nvSpPr>
          <p:spPr bwMode="gray">
            <a:xfrm>
              <a:off x="1325" y="3119"/>
              <a:ext cx="110" cy="220"/>
            </a:xfrm>
            <a:custGeom>
              <a:avLst/>
              <a:gdLst>
                <a:gd name="T0" fmla="*/ 92 w 110"/>
                <a:gd name="T1" fmla="*/ 0 h 220"/>
                <a:gd name="T2" fmla="*/ 106 w 110"/>
                <a:gd name="T3" fmla="*/ 36 h 220"/>
                <a:gd name="T4" fmla="*/ 110 w 110"/>
                <a:gd name="T5" fmla="*/ 60 h 220"/>
                <a:gd name="T6" fmla="*/ 104 w 110"/>
                <a:gd name="T7" fmla="*/ 78 h 220"/>
                <a:gd name="T8" fmla="*/ 80 w 110"/>
                <a:gd name="T9" fmla="*/ 130 h 220"/>
                <a:gd name="T10" fmla="*/ 74 w 110"/>
                <a:gd name="T11" fmla="*/ 174 h 220"/>
                <a:gd name="T12" fmla="*/ 42 w 110"/>
                <a:gd name="T13" fmla="*/ 218 h 220"/>
                <a:gd name="T14" fmla="*/ 4 w 110"/>
                <a:gd name="T15" fmla="*/ 202 h 220"/>
                <a:gd name="T16" fmla="*/ 18 w 110"/>
                <a:gd name="T17" fmla="*/ 128 h 220"/>
                <a:gd name="T18" fmla="*/ 20 w 110"/>
                <a:gd name="T19" fmla="*/ 96 h 220"/>
                <a:gd name="T20" fmla="*/ 22 w 110"/>
                <a:gd name="T21" fmla="*/ 66 h 220"/>
                <a:gd name="T22" fmla="*/ 54 w 110"/>
                <a:gd name="T23" fmla="*/ 56 h 220"/>
                <a:gd name="T24" fmla="*/ 76 w 110"/>
                <a:gd name="T25" fmla="*/ 4 h 220"/>
                <a:gd name="T26" fmla="*/ 92 w 110"/>
                <a:gd name="T2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 h="220">
                  <a:moveTo>
                    <a:pt x="92" y="0"/>
                  </a:moveTo>
                  <a:cubicBezTo>
                    <a:pt x="110" y="6"/>
                    <a:pt x="103" y="23"/>
                    <a:pt x="106" y="36"/>
                  </a:cubicBezTo>
                  <a:cubicBezTo>
                    <a:pt x="107" y="41"/>
                    <a:pt x="110" y="60"/>
                    <a:pt x="110" y="60"/>
                  </a:cubicBezTo>
                  <a:cubicBezTo>
                    <a:pt x="108" y="66"/>
                    <a:pt x="104" y="78"/>
                    <a:pt x="104" y="78"/>
                  </a:cubicBezTo>
                  <a:cubicBezTo>
                    <a:pt x="101" y="90"/>
                    <a:pt x="85" y="114"/>
                    <a:pt x="80" y="130"/>
                  </a:cubicBezTo>
                  <a:cubicBezTo>
                    <a:pt x="75" y="146"/>
                    <a:pt x="80" y="159"/>
                    <a:pt x="74" y="174"/>
                  </a:cubicBezTo>
                  <a:cubicBezTo>
                    <a:pt x="67" y="191"/>
                    <a:pt x="62" y="211"/>
                    <a:pt x="42" y="218"/>
                  </a:cubicBezTo>
                  <a:cubicBezTo>
                    <a:pt x="25" y="215"/>
                    <a:pt x="10" y="220"/>
                    <a:pt x="4" y="202"/>
                  </a:cubicBezTo>
                  <a:cubicBezTo>
                    <a:pt x="6" y="155"/>
                    <a:pt x="0" y="155"/>
                    <a:pt x="18" y="128"/>
                  </a:cubicBezTo>
                  <a:cubicBezTo>
                    <a:pt x="19" y="110"/>
                    <a:pt x="19" y="106"/>
                    <a:pt x="20" y="96"/>
                  </a:cubicBezTo>
                  <a:cubicBezTo>
                    <a:pt x="21" y="86"/>
                    <a:pt x="16" y="73"/>
                    <a:pt x="22" y="66"/>
                  </a:cubicBezTo>
                  <a:cubicBezTo>
                    <a:pt x="33" y="55"/>
                    <a:pt x="37" y="58"/>
                    <a:pt x="54" y="56"/>
                  </a:cubicBezTo>
                  <a:cubicBezTo>
                    <a:pt x="64" y="42"/>
                    <a:pt x="63" y="17"/>
                    <a:pt x="76" y="4"/>
                  </a:cubicBezTo>
                  <a:cubicBezTo>
                    <a:pt x="80" y="0"/>
                    <a:pt x="87" y="1"/>
                    <a:pt x="92" y="0"/>
                  </a:cubicBezTo>
                  <a:close/>
                </a:path>
              </a:pathLst>
            </a:custGeom>
            <a:grpFill/>
            <a:ln w="3175" cap="flat" cmpd="sng">
              <a:noFill/>
              <a:prstDash val="solid"/>
              <a:round/>
              <a:headEnd type="none" w="med" len="med"/>
              <a:tailEnd type="none" w="med" len="med"/>
            </a:ln>
            <a:effectLst/>
            <a:extLst/>
          </p:spPr>
          <p:txBody>
            <a:bodyPr wrap="none" anchor="ctr"/>
            <a:lstStyle/>
            <a:p>
              <a:pPr fontAlgn="auto">
                <a:spcBef>
                  <a:spcPts val="0"/>
                </a:spcBef>
                <a:spcAft>
                  <a:spcPts val="0"/>
                </a:spcAft>
                <a:defRPr/>
              </a:pPr>
              <a:endParaRPr lang="zh-CN" altLang="en-US">
                <a:latin typeface="+mn-lt"/>
                <a:ea typeface="+mn-ea"/>
              </a:endParaRPr>
            </a:p>
          </p:txBody>
        </p:sp>
        <p:sp>
          <p:nvSpPr>
            <p:cNvPr id="25" name="Freeform 72"/>
            <p:cNvSpPr>
              <a:spLocks/>
            </p:cNvSpPr>
            <p:nvPr/>
          </p:nvSpPr>
          <p:spPr bwMode="gray">
            <a:xfrm>
              <a:off x="2060" y="2829"/>
              <a:ext cx="461" cy="275"/>
            </a:xfrm>
            <a:custGeom>
              <a:avLst/>
              <a:gdLst>
                <a:gd name="T0" fmla="*/ 25 w 461"/>
                <a:gd name="T1" fmla="*/ 2 h 275"/>
                <a:gd name="T2" fmla="*/ 3 w 461"/>
                <a:gd name="T3" fmla="*/ 4 h 275"/>
                <a:gd name="T4" fmla="*/ 5 w 461"/>
                <a:gd name="T5" fmla="*/ 16 h 275"/>
                <a:gd name="T6" fmla="*/ 35 w 461"/>
                <a:gd name="T7" fmla="*/ 32 h 275"/>
                <a:gd name="T8" fmla="*/ 45 w 461"/>
                <a:gd name="T9" fmla="*/ 52 h 275"/>
                <a:gd name="T10" fmla="*/ 59 w 461"/>
                <a:gd name="T11" fmla="*/ 76 h 275"/>
                <a:gd name="T12" fmla="*/ 75 w 461"/>
                <a:gd name="T13" fmla="*/ 108 h 275"/>
                <a:gd name="T14" fmla="*/ 93 w 461"/>
                <a:gd name="T15" fmla="*/ 136 h 275"/>
                <a:gd name="T16" fmla="*/ 111 w 461"/>
                <a:gd name="T17" fmla="*/ 144 h 275"/>
                <a:gd name="T18" fmla="*/ 153 w 461"/>
                <a:gd name="T19" fmla="*/ 194 h 275"/>
                <a:gd name="T20" fmla="*/ 159 w 461"/>
                <a:gd name="T21" fmla="*/ 210 h 275"/>
                <a:gd name="T22" fmla="*/ 171 w 461"/>
                <a:gd name="T23" fmla="*/ 216 h 275"/>
                <a:gd name="T24" fmla="*/ 235 w 461"/>
                <a:gd name="T25" fmla="*/ 226 h 275"/>
                <a:gd name="T26" fmla="*/ 293 w 461"/>
                <a:gd name="T27" fmla="*/ 234 h 275"/>
                <a:gd name="T28" fmla="*/ 339 w 461"/>
                <a:gd name="T29" fmla="*/ 246 h 275"/>
                <a:gd name="T30" fmla="*/ 353 w 461"/>
                <a:gd name="T31" fmla="*/ 250 h 275"/>
                <a:gd name="T32" fmla="*/ 361 w 461"/>
                <a:gd name="T33" fmla="*/ 268 h 275"/>
                <a:gd name="T34" fmla="*/ 371 w 461"/>
                <a:gd name="T35" fmla="*/ 254 h 275"/>
                <a:gd name="T36" fmla="*/ 403 w 461"/>
                <a:gd name="T37" fmla="*/ 242 h 275"/>
                <a:gd name="T38" fmla="*/ 407 w 461"/>
                <a:gd name="T39" fmla="*/ 258 h 275"/>
                <a:gd name="T40" fmla="*/ 417 w 461"/>
                <a:gd name="T41" fmla="*/ 256 h 275"/>
                <a:gd name="T42" fmla="*/ 461 w 461"/>
                <a:gd name="T43" fmla="*/ 240 h 275"/>
                <a:gd name="T44" fmla="*/ 449 w 461"/>
                <a:gd name="T45" fmla="*/ 218 h 275"/>
                <a:gd name="T46" fmla="*/ 429 w 461"/>
                <a:gd name="T47" fmla="*/ 234 h 275"/>
                <a:gd name="T48" fmla="*/ 423 w 461"/>
                <a:gd name="T49" fmla="*/ 226 h 275"/>
                <a:gd name="T50" fmla="*/ 405 w 461"/>
                <a:gd name="T51" fmla="*/ 218 h 275"/>
                <a:gd name="T52" fmla="*/ 381 w 461"/>
                <a:gd name="T53" fmla="*/ 234 h 275"/>
                <a:gd name="T54" fmla="*/ 357 w 461"/>
                <a:gd name="T55" fmla="*/ 226 h 275"/>
                <a:gd name="T56" fmla="*/ 357 w 461"/>
                <a:gd name="T57" fmla="*/ 240 h 275"/>
                <a:gd name="T58" fmla="*/ 335 w 461"/>
                <a:gd name="T59" fmla="*/ 222 h 275"/>
                <a:gd name="T60" fmla="*/ 263 w 461"/>
                <a:gd name="T61" fmla="*/ 212 h 275"/>
                <a:gd name="T62" fmla="*/ 245 w 461"/>
                <a:gd name="T63" fmla="*/ 198 h 275"/>
                <a:gd name="T64" fmla="*/ 225 w 461"/>
                <a:gd name="T65" fmla="*/ 194 h 275"/>
                <a:gd name="T66" fmla="*/ 203 w 461"/>
                <a:gd name="T67" fmla="*/ 200 h 275"/>
                <a:gd name="T68" fmla="*/ 169 w 461"/>
                <a:gd name="T69" fmla="*/ 182 h 275"/>
                <a:gd name="T70" fmla="*/ 157 w 461"/>
                <a:gd name="T71" fmla="*/ 168 h 275"/>
                <a:gd name="T72" fmla="*/ 183 w 461"/>
                <a:gd name="T73" fmla="*/ 150 h 275"/>
                <a:gd name="T74" fmla="*/ 197 w 461"/>
                <a:gd name="T75" fmla="*/ 148 h 275"/>
                <a:gd name="T76" fmla="*/ 195 w 461"/>
                <a:gd name="T77" fmla="*/ 134 h 275"/>
                <a:gd name="T78" fmla="*/ 183 w 461"/>
                <a:gd name="T79" fmla="*/ 130 h 275"/>
                <a:gd name="T80" fmla="*/ 169 w 461"/>
                <a:gd name="T81" fmla="*/ 132 h 275"/>
                <a:gd name="T82" fmla="*/ 145 w 461"/>
                <a:gd name="T83" fmla="*/ 124 h 275"/>
                <a:gd name="T84" fmla="*/ 133 w 461"/>
                <a:gd name="T85" fmla="*/ 110 h 275"/>
                <a:gd name="T86" fmla="*/ 105 w 461"/>
                <a:gd name="T87" fmla="*/ 70 h 275"/>
                <a:gd name="T88" fmla="*/ 83 w 461"/>
                <a:gd name="T89" fmla="*/ 56 h 275"/>
                <a:gd name="T90" fmla="*/ 67 w 461"/>
                <a:gd name="T91" fmla="*/ 36 h 275"/>
                <a:gd name="T92" fmla="*/ 61 w 461"/>
                <a:gd name="T93" fmla="*/ 32 h 275"/>
                <a:gd name="T94" fmla="*/ 25 w 461"/>
                <a:gd name="T95" fmla="*/ 2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61" h="275">
                  <a:moveTo>
                    <a:pt x="25" y="2"/>
                  </a:moveTo>
                  <a:cubicBezTo>
                    <a:pt x="18" y="3"/>
                    <a:pt x="9" y="0"/>
                    <a:pt x="3" y="4"/>
                  </a:cubicBezTo>
                  <a:cubicBezTo>
                    <a:pt x="0" y="6"/>
                    <a:pt x="3" y="12"/>
                    <a:pt x="5" y="16"/>
                  </a:cubicBezTo>
                  <a:cubicBezTo>
                    <a:pt x="13" y="30"/>
                    <a:pt x="21" y="30"/>
                    <a:pt x="35" y="32"/>
                  </a:cubicBezTo>
                  <a:cubicBezTo>
                    <a:pt x="40" y="50"/>
                    <a:pt x="34" y="45"/>
                    <a:pt x="45" y="52"/>
                  </a:cubicBezTo>
                  <a:cubicBezTo>
                    <a:pt x="51" y="60"/>
                    <a:pt x="56" y="67"/>
                    <a:pt x="59" y="76"/>
                  </a:cubicBezTo>
                  <a:cubicBezTo>
                    <a:pt x="61" y="89"/>
                    <a:pt x="66" y="99"/>
                    <a:pt x="75" y="108"/>
                  </a:cubicBezTo>
                  <a:cubicBezTo>
                    <a:pt x="80" y="124"/>
                    <a:pt x="81" y="126"/>
                    <a:pt x="93" y="136"/>
                  </a:cubicBezTo>
                  <a:cubicBezTo>
                    <a:pt x="98" y="140"/>
                    <a:pt x="111" y="144"/>
                    <a:pt x="111" y="144"/>
                  </a:cubicBezTo>
                  <a:cubicBezTo>
                    <a:pt x="130" y="163"/>
                    <a:pt x="125" y="185"/>
                    <a:pt x="153" y="194"/>
                  </a:cubicBezTo>
                  <a:cubicBezTo>
                    <a:pt x="156" y="199"/>
                    <a:pt x="156" y="205"/>
                    <a:pt x="159" y="210"/>
                  </a:cubicBezTo>
                  <a:cubicBezTo>
                    <a:pt x="161" y="214"/>
                    <a:pt x="167" y="214"/>
                    <a:pt x="171" y="216"/>
                  </a:cubicBezTo>
                  <a:cubicBezTo>
                    <a:pt x="184" y="235"/>
                    <a:pt x="216" y="225"/>
                    <a:pt x="235" y="226"/>
                  </a:cubicBezTo>
                  <a:cubicBezTo>
                    <a:pt x="257" y="230"/>
                    <a:pt x="268" y="233"/>
                    <a:pt x="293" y="234"/>
                  </a:cubicBezTo>
                  <a:cubicBezTo>
                    <a:pt x="309" y="250"/>
                    <a:pt x="310" y="244"/>
                    <a:pt x="339" y="246"/>
                  </a:cubicBezTo>
                  <a:cubicBezTo>
                    <a:pt x="344" y="248"/>
                    <a:pt x="350" y="246"/>
                    <a:pt x="353" y="250"/>
                  </a:cubicBezTo>
                  <a:cubicBezTo>
                    <a:pt x="369" y="275"/>
                    <a:pt x="344" y="257"/>
                    <a:pt x="361" y="268"/>
                  </a:cubicBezTo>
                  <a:cubicBezTo>
                    <a:pt x="378" y="264"/>
                    <a:pt x="362" y="270"/>
                    <a:pt x="371" y="254"/>
                  </a:cubicBezTo>
                  <a:cubicBezTo>
                    <a:pt x="372" y="253"/>
                    <a:pt x="397" y="246"/>
                    <a:pt x="403" y="242"/>
                  </a:cubicBezTo>
                  <a:cubicBezTo>
                    <a:pt x="405" y="247"/>
                    <a:pt x="402" y="255"/>
                    <a:pt x="407" y="258"/>
                  </a:cubicBezTo>
                  <a:cubicBezTo>
                    <a:pt x="410" y="260"/>
                    <a:pt x="414" y="257"/>
                    <a:pt x="417" y="256"/>
                  </a:cubicBezTo>
                  <a:cubicBezTo>
                    <a:pt x="434" y="253"/>
                    <a:pt x="445" y="244"/>
                    <a:pt x="461" y="240"/>
                  </a:cubicBezTo>
                  <a:cubicBezTo>
                    <a:pt x="458" y="230"/>
                    <a:pt x="459" y="221"/>
                    <a:pt x="449" y="218"/>
                  </a:cubicBezTo>
                  <a:cubicBezTo>
                    <a:pt x="445" y="230"/>
                    <a:pt x="441" y="231"/>
                    <a:pt x="429" y="234"/>
                  </a:cubicBezTo>
                  <a:cubicBezTo>
                    <a:pt x="417" y="242"/>
                    <a:pt x="410" y="235"/>
                    <a:pt x="423" y="226"/>
                  </a:cubicBezTo>
                  <a:cubicBezTo>
                    <a:pt x="418" y="222"/>
                    <a:pt x="405" y="218"/>
                    <a:pt x="405" y="218"/>
                  </a:cubicBezTo>
                  <a:cubicBezTo>
                    <a:pt x="394" y="221"/>
                    <a:pt x="392" y="230"/>
                    <a:pt x="381" y="234"/>
                  </a:cubicBezTo>
                  <a:cubicBezTo>
                    <a:pt x="367" y="224"/>
                    <a:pt x="382" y="223"/>
                    <a:pt x="357" y="226"/>
                  </a:cubicBezTo>
                  <a:cubicBezTo>
                    <a:pt x="360" y="234"/>
                    <a:pt x="367" y="237"/>
                    <a:pt x="357" y="240"/>
                  </a:cubicBezTo>
                  <a:cubicBezTo>
                    <a:pt x="348" y="234"/>
                    <a:pt x="344" y="228"/>
                    <a:pt x="335" y="222"/>
                  </a:cubicBezTo>
                  <a:cubicBezTo>
                    <a:pt x="308" y="225"/>
                    <a:pt x="290" y="214"/>
                    <a:pt x="263" y="212"/>
                  </a:cubicBezTo>
                  <a:cubicBezTo>
                    <a:pt x="267" y="198"/>
                    <a:pt x="258" y="200"/>
                    <a:pt x="245" y="198"/>
                  </a:cubicBezTo>
                  <a:cubicBezTo>
                    <a:pt x="237" y="193"/>
                    <a:pt x="235" y="192"/>
                    <a:pt x="225" y="194"/>
                  </a:cubicBezTo>
                  <a:cubicBezTo>
                    <a:pt x="217" y="202"/>
                    <a:pt x="215" y="202"/>
                    <a:pt x="203" y="200"/>
                  </a:cubicBezTo>
                  <a:cubicBezTo>
                    <a:pt x="191" y="183"/>
                    <a:pt x="193" y="184"/>
                    <a:pt x="169" y="182"/>
                  </a:cubicBezTo>
                  <a:cubicBezTo>
                    <a:pt x="161" y="179"/>
                    <a:pt x="160" y="176"/>
                    <a:pt x="157" y="168"/>
                  </a:cubicBezTo>
                  <a:cubicBezTo>
                    <a:pt x="159" y="148"/>
                    <a:pt x="162" y="143"/>
                    <a:pt x="183" y="150"/>
                  </a:cubicBezTo>
                  <a:cubicBezTo>
                    <a:pt x="188" y="149"/>
                    <a:pt x="194" y="152"/>
                    <a:pt x="197" y="148"/>
                  </a:cubicBezTo>
                  <a:cubicBezTo>
                    <a:pt x="200" y="144"/>
                    <a:pt x="198" y="138"/>
                    <a:pt x="195" y="134"/>
                  </a:cubicBezTo>
                  <a:cubicBezTo>
                    <a:pt x="192" y="131"/>
                    <a:pt x="183" y="130"/>
                    <a:pt x="183" y="130"/>
                  </a:cubicBezTo>
                  <a:cubicBezTo>
                    <a:pt x="174" y="133"/>
                    <a:pt x="176" y="142"/>
                    <a:pt x="169" y="132"/>
                  </a:cubicBezTo>
                  <a:cubicBezTo>
                    <a:pt x="166" y="116"/>
                    <a:pt x="159" y="119"/>
                    <a:pt x="145" y="124"/>
                  </a:cubicBezTo>
                  <a:cubicBezTo>
                    <a:pt x="140" y="117"/>
                    <a:pt x="141" y="113"/>
                    <a:pt x="133" y="110"/>
                  </a:cubicBezTo>
                  <a:cubicBezTo>
                    <a:pt x="123" y="95"/>
                    <a:pt x="127" y="77"/>
                    <a:pt x="105" y="70"/>
                  </a:cubicBezTo>
                  <a:cubicBezTo>
                    <a:pt x="101" y="59"/>
                    <a:pt x="93" y="59"/>
                    <a:pt x="83" y="56"/>
                  </a:cubicBezTo>
                  <a:cubicBezTo>
                    <a:pt x="77" y="39"/>
                    <a:pt x="83" y="46"/>
                    <a:pt x="67" y="36"/>
                  </a:cubicBezTo>
                  <a:cubicBezTo>
                    <a:pt x="65" y="35"/>
                    <a:pt x="61" y="32"/>
                    <a:pt x="61" y="32"/>
                  </a:cubicBezTo>
                  <a:cubicBezTo>
                    <a:pt x="50" y="15"/>
                    <a:pt x="47" y="2"/>
                    <a:pt x="25" y="2"/>
                  </a:cubicBezTo>
                  <a:close/>
                </a:path>
              </a:pathLst>
            </a:custGeom>
            <a:grpFill/>
            <a:ln w="3175" cap="flat" cmpd="sng">
              <a:noFill/>
              <a:prstDash val="solid"/>
              <a:round/>
              <a:headEnd type="none" w="med" len="med"/>
              <a:tailEnd type="none" w="med" len="med"/>
            </a:ln>
            <a:effectLst/>
            <a:extLst/>
          </p:spPr>
          <p:txBody>
            <a:bodyPr wrap="none" anchor="ctr"/>
            <a:lstStyle/>
            <a:p>
              <a:pPr fontAlgn="auto">
                <a:spcBef>
                  <a:spcPts val="0"/>
                </a:spcBef>
                <a:spcAft>
                  <a:spcPts val="0"/>
                </a:spcAft>
                <a:defRPr/>
              </a:pPr>
              <a:endParaRPr lang="zh-CN" altLang="en-US">
                <a:latin typeface="+mn-lt"/>
                <a:ea typeface="+mn-ea"/>
              </a:endParaRPr>
            </a:p>
          </p:txBody>
        </p:sp>
        <p:sp>
          <p:nvSpPr>
            <p:cNvPr id="26" name="Freeform 73"/>
            <p:cNvSpPr>
              <a:spLocks/>
            </p:cNvSpPr>
            <p:nvPr/>
          </p:nvSpPr>
          <p:spPr bwMode="gray">
            <a:xfrm>
              <a:off x="2262" y="2811"/>
              <a:ext cx="245" cy="213"/>
            </a:xfrm>
            <a:custGeom>
              <a:avLst/>
              <a:gdLst>
                <a:gd name="T0" fmla="*/ 121 w 245"/>
                <a:gd name="T1" fmla="*/ 0 h 213"/>
                <a:gd name="T2" fmla="*/ 137 w 245"/>
                <a:gd name="T3" fmla="*/ 20 h 213"/>
                <a:gd name="T4" fmla="*/ 125 w 245"/>
                <a:gd name="T5" fmla="*/ 58 h 213"/>
                <a:gd name="T6" fmla="*/ 143 w 245"/>
                <a:gd name="T7" fmla="*/ 86 h 213"/>
                <a:gd name="T8" fmla="*/ 163 w 245"/>
                <a:gd name="T9" fmla="*/ 92 h 213"/>
                <a:gd name="T10" fmla="*/ 191 w 245"/>
                <a:gd name="T11" fmla="*/ 84 h 213"/>
                <a:gd name="T12" fmla="*/ 231 w 245"/>
                <a:gd name="T13" fmla="*/ 82 h 213"/>
                <a:gd name="T14" fmla="*/ 223 w 245"/>
                <a:gd name="T15" fmla="*/ 106 h 213"/>
                <a:gd name="T16" fmla="*/ 207 w 245"/>
                <a:gd name="T17" fmla="*/ 120 h 213"/>
                <a:gd name="T18" fmla="*/ 191 w 245"/>
                <a:gd name="T19" fmla="*/ 142 h 213"/>
                <a:gd name="T20" fmla="*/ 195 w 245"/>
                <a:gd name="T21" fmla="*/ 160 h 213"/>
                <a:gd name="T22" fmla="*/ 203 w 245"/>
                <a:gd name="T23" fmla="*/ 172 h 213"/>
                <a:gd name="T24" fmla="*/ 179 w 245"/>
                <a:gd name="T25" fmla="*/ 188 h 213"/>
                <a:gd name="T26" fmla="*/ 173 w 245"/>
                <a:gd name="T27" fmla="*/ 168 h 213"/>
                <a:gd name="T28" fmla="*/ 163 w 245"/>
                <a:gd name="T29" fmla="*/ 208 h 213"/>
                <a:gd name="T30" fmla="*/ 137 w 245"/>
                <a:gd name="T31" fmla="*/ 166 h 213"/>
                <a:gd name="T32" fmla="*/ 135 w 245"/>
                <a:gd name="T33" fmla="*/ 150 h 213"/>
                <a:gd name="T34" fmla="*/ 147 w 245"/>
                <a:gd name="T35" fmla="*/ 146 h 213"/>
                <a:gd name="T36" fmla="*/ 167 w 245"/>
                <a:gd name="T37" fmla="*/ 126 h 213"/>
                <a:gd name="T38" fmla="*/ 179 w 245"/>
                <a:gd name="T39" fmla="*/ 130 h 213"/>
                <a:gd name="T40" fmla="*/ 191 w 245"/>
                <a:gd name="T41" fmla="*/ 122 h 213"/>
                <a:gd name="T42" fmla="*/ 205 w 245"/>
                <a:gd name="T43" fmla="*/ 110 h 213"/>
                <a:gd name="T44" fmla="*/ 177 w 245"/>
                <a:gd name="T45" fmla="*/ 108 h 213"/>
                <a:gd name="T46" fmla="*/ 159 w 245"/>
                <a:gd name="T47" fmla="*/ 110 h 213"/>
                <a:gd name="T48" fmla="*/ 133 w 245"/>
                <a:gd name="T49" fmla="*/ 102 h 213"/>
                <a:gd name="T50" fmla="*/ 123 w 245"/>
                <a:gd name="T51" fmla="*/ 112 h 213"/>
                <a:gd name="T52" fmla="*/ 107 w 245"/>
                <a:gd name="T53" fmla="*/ 134 h 213"/>
                <a:gd name="T54" fmla="*/ 85 w 245"/>
                <a:gd name="T55" fmla="*/ 184 h 213"/>
                <a:gd name="T56" fmla="*/ 69 w 245"/>
                <a:gd name="T57" fmla="*/ 172 h 213"/>
                <a:gd name="T58" fmla="*/ 23 w 245"/>
                <a:gd name="T59" fmla="*/ 160 h 213"/>
                <a:gd name="T60" fmla="*/ 21 w 245"/>
                <a:gd name="T61" fmla="*/ 140 h 213"/>
                <a:gd name="T62" fmla="*/ 3 w 245"/>
                <a:gd name="T63" fmla="*/ 116 h 213"/>
                <a:gd name="T64" fmla="*/ 31 w 245"/>
                <a:gd name="T65" fmla="*/ 82 h 213"/>
                <a:gd name="T66" fmla="*/ 43 w 245"/>
                <a:gd name="T67" fmla="*/ 68 h 213"/>
                <a:gd name="T68" fmla="*/ 65 w 245"/>
                <a:gd name="T69" fmla="*/ 42 h 213"/>
                <a:gd name="T70" fmla="*/ 91 w 245"/>
                <a:gd name="T71" fmla="*/ 32 h 213"/>
                <a:gd name="T72" fmla="*/ 121 w 245"/>
                <a:gd name="T73"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5" h="213">
                  <a:moveTo>
                    <a:pt x="121" y="0"/>
                  </a:moveTo>
                  <a:cubicBezTo>
                    <a:pt x="130" y="3"/>
                    <a:pt x="130" y="13"/>
                    <a:pt x="137" y="20"/>
                  </a:cubicBezTo>
                  <a:cubicBezTo>
                    <a:pt x="143" y="38"/>
                    <a:pt x="130" y="43"/>
                    <a:pt x="125" y="58"/>
                  </a:cubicBezTo>
                  <a:cubicBezTo>
                    <a:pt x="130" y="73"/>
                    <a:pt x="130" y="77"/>
                    <a:pt x="143" y="86"/>
                  </a:cubicBezTo>
                  <a:cubicBezTo>
                    <a:pt x="149" y="95"/>
                    <a:pt x="152" y="94"/>
                    <a:pt x="163" y="92"/>
                  </a:cubicBezTo>
                  <a:cubicBezTo>
                    <a:pt x="168" y="77"/>
                    <a:pt x="176" y="82"/>
                    <a:pt x="191" y="84"/>
                  </a:cubicBezTo>
                  <a:cubicBezTo>
                    <a:pt x="201" y="100"/>
                    <a:pt x="218" y="86"/>
                    <a:pt x="231" y="82"/>
                  </a:cubicBezTo>
                  <a:cubicBezTo>
                    <a:pt x="245" y="92"/>
                    <a:pt x="237" y="103"/>
                    <a:pt x="223" y="106"/>
                  </a:cubicBezTo>
                  <a:cubicBezTo>
                    <a:pt x="217" y="115"/>
                    <a:pt x="210" y="110"/>
                    <a:pt x="207" y="120"/>
                  </a:cubicBezTo>
                  <a:cubicBezTo>
                    <a:pt x="204" y="142"/>
                    <a:pt x="205" y="133"/>
                    <a:pt x="191" y="142"/>
                  </a:cubicBezTo>
                  <a:cubicBezTo>
                    <a:pt x="185" y="152"/>
                    <a:pt x="189" y="152"/>
                    <a:pt x="195" y="160"/>
                  </a:cubicBezTo>
                  <a:cubicBezTo>
                    <a:pt x="198" y="164"/>
                    <a:pt x="203" y="172"/>
                    <a:pt x="203" y="172"/>
                  </a:cubicBezTo>
                  <a:cubicBezTo>
                    <a:pt x="200" y="213"/>
                    <a:pt x="200" y="209"/>
                    <a:pt x="179" y="188"/>
                  </a:cubicBezTo>
                  <a:cubicBezTo>
                    <a:pt x="177" y="181"/>
                    <a:pt x="175" y="175"/>
                    <a:pt x="173" y="168"/>
                  </a:cubicBezTo>
                  <a:cubicBezTo>
                    <a:pt x="158" y="173"/>
                    <a:pt x="164" y="195"/>
                    <a:pt x="163" y="208"/>
                  </a:cubicBezTo>
                  <a:cubicBezTo>
                    <a:pt x="121" y="203"/>
                    <a:pt x="169" y="187"/>
                    <a:pt x="137" y="166"/>
                  </a:cubicBezTo>
                  <a:cubicBezTo>
                    <a:pt x="134" y="161"/>
                    <a:pt x="129" y="156"/>
                    <a:pt x="135" y="150"/>
                  </a:cubicBezTo>
                  <a:cubicBezTo>
                    <a:pt x="138" y="147"/>
                    <a:pt x="147" y="146"/>
                    <a:pt x="147" y="146"/>
                  </a:cubicBezTo>
                  <a:cubicBezTo>
                    <a:pt x="158" y="130"/>
                    <a:pt x="143" y="123"/>
                    <a:pt x="167" y="126"/>
                  </a:cubicBezTo>
                  <a:cubicBezTo>
                    <a:pt x="173" y="132"/>
                    <a:pt x="172" y="134"/>
                    <a:pt x="179" y="130"/>
                  </a:cubicBezTo>
                  <a:cubicBezTo>
                    <a:pt x="183" y="128"/>
                    <a:pt x="191" y="122"/>
                    <a:pt x="191" y="122"/>
                  </a:cubicBezTo>
                  <a:cubicBezTo>
                    <a:pt x="194" y="114"/>
                    <a:pt x="198" y="115"/>
                    <a:pt x="205" y="110"/>
                  </a:cubicBezTo>
                  <a:cubicBezTo>
                    <a:pt x="188" y="104"/>
                    <a:pt x="197" y="105"/>
                    <a:pt x="177" y="108"/>
                  </a:cubicBezTo>
                  <a:cubicBezTo>
                    <a:pt x="170" y="110"/>
                    <a:pt x="166" y="108"/>
                    <a:pt x="159" y="110"/>
                  </a:cubicBezTo>
                  <a:cubicBezTo>
                    <a:pt x="151" y="98"/>
                    <a:pt x="149" y="100"/>
                    <a:pt x="133" y="102"/>
                  </a:cubicBezTo>
                  <a:cubicBezTo>
                    <a:pt x="130" y="106"/>
                    <a:pt x="125" y="108"/>
                    <a:pt x="123" y="112"/>
                  </a:cubicBezTo>
                  <a:cubicBezTo>
                    <a:pt x="115" y="133"/>
                    <a:pt x="126" y="129"/>
                    <a:pt x="107" y="134"/>
                  </a:cubicBezTo>
                  <a:cubicBezTo>
                    <a:pt x="94" y="154"/>
                    <a:pt x="111" y="175"/>
                    <a:pt x="85" y="184"/>
                  </a:cubicBezTo>
                  <a:cubicBezTo>
                    <a:pt x="77" y="181"/>
                    <a:pt x="76" y="176"/>
                    <a:pt x="69" y="172"/>
                  </a:cubicBezTo>
                  <a:cubicBezTo>
                    <a:pt x="48" y="176"/>
                    <a:pt x="43" y="163"/>
                    <a:pt x="23" y="160"/>
                  </a:cubicBezTo>
                  <a:cubicBezTo>
                    <a:pt x="22" y="153"/>
                    <a:pt x="24" y="146"/>
                    <a:pt x="21" y="140"/>
                  </a:cubicBezTo>
                  <a:cubicBezTo>
                    <a:pt x="16" y="129"/>
                    <a:pt x="7" y="128"/>
                    <a:pt x="3" y="116"/>
                  </a:cubicBezTo>
                  <a:cubicBezTo>
                    <a:pt x="5" y="82"/>
                    <a:pt x="0" y="85"/>
                    <a:pt x="31" y="82"/>
                  </a:cubicBezTo>
                  <a:cubicBezTo>
                    <a:pt x="36" y="74"/>
                    <a:pt x="32" y="64"/>
                    <a:pt x="43" y="68"/>
                  </a:cubicBezTo>
                  <a:cubicBezTo>
                    <a:pt x="58" y="63"/>
                    <a:pt x="56" y="51"/>
                    <a:pt x="65" y="42"/>
                  </a:cubicBezTo>
                  <a:cubicBezTo>
                    <a:pt x="72" y="35"/>
                    <a:pt x="82" y="34"/>
                    <a:pt x="91" y="32"/>
                  </a:cubicBezTo>
                  <a:cubicBezTo>
                    <a:pt x="113" y="17"/>
                    <a:pt x="92" y="0"/>
                    <a:pt x="121" y="0"/>
                  </a:cubicBezTo>
                  <a:close/>
                </a:path>
              </a:pathLst>
            </a:custGeom>
            <a:grpFill/>
            <a:ln w="3175" cap="flat" cmpd="sng">
              <a:noFill/>
              <a:prstDash val="solid"/>
              <a:round/>
              <a:headEnd type="none" w="med" len="med"/>
              <a:tailEnd type="none" w="med" len="med"/>
            </a:ln>
            <a:effectLst/>
            <a:extLst/>
          </p:spPr>
          <p:txBody>
            <a:bodyPr wrap="none" anchor="ctr"/>
            <a:lstStyle/>
            <a:p>
              <a:pPr fontAlgn="auto">
                <a:spcBef>
                  <a:spcPts val="0"/>
                </a:spcBef>
                <a:spcAft>
                  <a:spcPts val="0"/>
                </a:spcAft>
                <a:defRPr/>
              </a:pPr>
              <a:endParaRPr lang="zh-CN" altLang="en-US">
                <a:latin typeface="+mn-lt"/>
                <a:ea typeface="+mn-ea"/>
              </a:endParaRPr>
            </a:p>
          </p:txBody>
        </p:sp>
        <p:sp>
          <p:nvSpPr>
            <p:cNvPr id="27" name="Freeform 74"/>
            <p:cNvSpPr>
              <a:spLocks/>
            </p:cNvSpPr>
            <p:nvPr/>
          </p:nvSpPr>
          <p:spPr bwMode="gray">
            <a:xfrm>
              <a:off x="2503" y="2886"/>
              <a:ext cx="394" cy="220"/>
            </a:xfrm>
            <a:custGeom>
              <a:avLst/>
              <a:gdLst>
                <a:gd name="T0" fmla="*/ 46 w 394"/>
                <a:gd name="T1" fmla="*/ 17 h 220"/>
                <a:gd name="T2" fmla="*/ 34 w 394"/>
                <a:gd name="T3" fmla="*/ 51 h 220"/>
                <a:gd name="T4" fmla="*/ 64 w 394"/>
                <a:gd name="T5" fmla="*/ 69 h 220"/>
                <a:gd name="T6" fmla="*/ 72 w 394"/>
                <a:gd name="T7" fmla="*/ 61 h 220"/>
                <a:gd name="T8" fmla="*/ 80 w 394"/>
                <a:gd name="T9" fmla="*/ 37 h 220"/>
                <a:gd name="T10" fmla="*/ 124 w 394"/>
                <a:gd name="T11" fmla="*/ 57 h 220"/>
                <a:gd name="T12" fmla="*/ 180 w 394"/>
                <a:gd name="T13" fmla="*/ 61 h 220"/>
                <a:gd name="T14" fmla="*/ 258 w 394"/>
                <a:gd name="T15" fmla="*/ 91 h 220"/>
                <a:gd name="T16" fmla="*/ 296 w 394"/>
                <a:gd name="T17" fmla="*/ 119 h 220"/>
                <a:gd name="T18" fmla="*/ 348 w 394"/>
                <a:gd name="T19" fmla="*/ 117 h 220"/>
                <a:gd name="T20" fmla="*/ 352 w 394"/>
                <a:gd name="T21" fmla="*/ 81 h 220"/>
                <a:gd name="T22" fmla="*/ 364 w 394"/>
                <a:gd name="T23" fmla="*/ 77 h 220"/>
                <a:gd name="T24" fmla="*/ 394 w 394"/>
                <a:gd name="T25" fmla="*/ 109 h 220"/>
                <a:gd name="T26" fmla="*/ 358 w 394"/>
                <a:gd name="T27" fmla="*/ 145 h 220"/>
                <a:gd name="T28" fmla="*/ 314 w 394"/>
                <a:gd name="T29" fmla="*/ 143 h 220"/>
                <a:gd name="T30" fmla="*/ 320 w 394"/>
                <a:gd name="T31" fmla="*/ 159 h 220"/>
                <a:gd name="T32" fmla="*/ 352 w 394"/>
                <a:gd name="T33" fmla="*/ 189 h 220"/>
                <a:gd name="T34" fmla="*/ 320 w 394"/>
                <a:gd name="T35" fmla="*/ 209 h 220"/>
                <a:gd name="T36" fmla="*/ 280 w 394"/>
                <a:gd name="T37" fmla="*/ 169 h 220"/>
                <a:gd name="T38" fmla="*/ 250 w 394"/>
                <a:gd name="T39" fmla="*/ 185 h 220"/>
                <a:gd name="T40" fmla="*/ 194 w 394"/>
                <a:gd name="T41" fmla="*/ 169 h 220"/>
                <a:gd name="T42" fmla="*/ 162 w 394"/>
                <a:gd name="T43" fmla="*/ 159 h 220"/>
                <a:gd name="T44" fmla="*/ 176 w 394"/>
                <a:gd name="T45" fmla="*/ 137 h 220"/>
                <a:gd name="T46" fmla="*/ 132 w 394"/>
                <a:gd name="T47" fmla="*/ 129 h 220"/>
                <a:gd name="T48" fmla="*/ 114 w 394"/>
                <a:gd name="T49" fmla="*/ 129 h 220"/>
                <a:gd name="T50" fmla="*/ 128 w 394"/>
                <a:gd name="T51" fmla="*/ 107 h 220"/>
                <a:gd name="T52" fmla="*/ 92 w 394"/>
                <a:gd name="T53" fmla="*/ 97 h 220"/>
                <a:gd name="T54" fmla="*/ 100 w 394"/>
                <a:gd name="T55" fmla="*/ 81 h 220"/>
                <a:gd name="T56" fmla="*/ 64 w 394"/>
                <a:gd name="T57" fmla="*/ 107 h 220"/>
                <a:gd name="T58" fmla="*/ 30 w 394"/>
                <a:gd name="T59" fmla="*/ 101 h 220"/>
                <a:gd name="T60" fmla="*/ 24 w 394"/>
                <a:gd name="T61" fmla="*/ 103 h 220"/>
                <a:gd name="T62" fmla="*/ 4 w 394"/>
                <a:gd name="T63" fmla="*/ 105 h 220"/>
                <a:gd name="T64" fmla="*/ 24 w 394"/>
                <a:gd name="T65" fmla="*/ 73 h 220"/>
                <a:gd name="T66" fmla="*/ 16 w 394"/>
                <a:gd name="T67" fmla="*/ 7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4" h="220">
                  <a:moveTo>
                    <a:pt x="42" y="5"/>
                  </a:moveTo>
                  <a:cubicBezTo>
                    <a:pt x="44" y="8"/>
                    <a:pt x="46" y="17"/>
                    <a:pt x="46" y="17"/>
                  </a:cubicBezTo>
                  <a:cubicBezTo>
                    <a:pt x="41" y="41"/>
                    <a:pt x="47" y="16"/>
                    <a:pt x="40" y="33"/>
                  </a:cubicBezTo>
                  <a:cubicBezTo>
                    <a:pt x="37" y="39"/>
                    <a:pt x="34" y="51"/>
                    <a:pt x="34" y="51"/>
                  </a:cubicBezTo>
                  <a:cubicBezTo>
                    <a:pt x="32" y="65"/>
                    <a:pt x="27" y="72"/>
                    <a:pt x="30" y="85"/>
                  </a:cubicBezTo>
                  <a:cubicBezTo>
                    <a:pt x="71" y="83"/>
                    <a:pt x="72" y="93"/>
                    <a:pt x="64" y="69"/>
                  </a:cubicBezTo>
                  <a:cubicBezTo>
                    <a:pt x="65" y="67"/>
                    <a:pt x="65" y="64"/>
                    <a:pt x="66" y="63"/>
                  </a:cubicBezTo>
                  <a:cubicBezTo>
                    <a:pt x="67" y="62"/>
                    <a:pt x="72" y="63"/>
                    <a:pt x="72" y="61"/>
                  </a:cubicBezTo>
                  <a:cubicBezTo>
                    <a:pt x="73" y="55"/>
                    <a:pt x="66" y="43"/>
                    <a:pt x="66" y="43"/>
                  </a:cubicBezTo>
                  <a:cubicBezTo>
                    <a:pt x="69" y="33"/>
                    <a:pt x="71" y="31"/>
                    <a:pt x="80" y="37"/>
                  </a:cubicBezTo>
                  <a:cubicBezTo>
                    <a:pt x="89" y="51"/>
                    <a:pt x="90" y="43"/>
                    <a:pt x="102" y="39"/>
                  </a:cubicBezTo>
                  <a:cubicBezTo>
                    <a:pt x="113" y="43"/>
                    <a:pt x="116" y="49"/>
                    <a:pt x="124" y="57"/>
                  </a:cubicBezTo>
                  <a:cubicBezTo>
                    <a:pt x="126" y="89"/>
                    <a:pt x="120" y="93"/>
                    <a:pt x="148" y="89"/>
                  </a:cubicBezTo>
                  <a:cubicBezTo>
                    <a:pt x="160" y="81"/>
                    <a:pt x="166" y="66"/>
                    <a:pt x="180" y="61"/>
                  </a:cubicBezTo>
                  <a:cubicBezTo>
                    <a:pt x="212" y="64"/>
                    <a:pt x="203" y="75"/>
                    <a:pt x="234" y="79"/>
                  </a:cubicBezTo>
                  <a:cubicBezTo>
                    <a:pt x="242" y="82"/>
                    <a:pt x="251" y="86"/>
                    <a:pt x="258" y="91"/>
                  </a:cubicBezTo>
                  <a:cubicBezTo>
                    <a:pt x="263" y="98"/>
                    <a:pt x="271" y="103"/>
                    <a:pt x="278" y="107"/>
                  </a:cubicBezTo>
                  <a:cubicBezTo>
                    <a:pt x="284" y="111"/>
                    <a:pt x="296" y="119"/>
                    <a:pt x="296" y="119"/>
                  </a:cubicBezTo>
                  <a:cubicBezTo>
                    <a:pt x="297" y="122"/>
                    <a:pt x="295" y="128"/>
                    <a:pt x="298" y="129"/>
                  </a:cubicBezTo>
                  <a:cubicBezTo>
                    <a:pt x="299" y="129"/>
                    <a:pt x="344" y="117"/>
                    <a:pt x="348" y="117"/>
                  </a:cubicBezTo>
                  <a:cubicBezTo>
                    <a:pt x="355" y="112"/>
                    <a:pt x="354" y="108"/>
                    <a:pt x="362" y="105"/>
                  </a:cubicBezTo>
                  <a:cubicBezTo>
                    <a:pt x="361" y="101"/>
                    <a:pt x="358" y="84"/>
                    <a:pt x="352" y="81"/>
                  </a:cubicBezTo>
                  <a:cubicBezTo>
                    <a:pt x="348" y="79"/>
                    <a:pt x="340" y="77"/>
                    <a:pt x="340" y="77"/>
                  </a:cubicBezTo>
                  <a:cubicBezTo>
                    <a:pt x="344" y="62"/>
                    <a:pt x="356" y="69"/>
                    <a:pt x="364" y="77"/>
                  </a:cubicBezTo>
                  <a:cubicBezTo>
                    <a:pt x="367" y="93"/>
                    <a:pt x="374" y="86"/>
                    <a:pt x="388" y="91"/>
                  </a:cubicBezTo>
                  <a:cubicBezTo>
                    <a:pt x="382" y="109"/>
                    <a:pt x="378" y="98"/>
                    <a:pt x="394" y="109"/>
                  </a:cubicBezTo>
                  <a:cubicBezTo>
                    <a:pt x="391" y="118"/>
                    <a:pt x="387" y="121"/>
                    <a:pt x="378" y="123"/>
                  </a:cubicBezTo>
                  <a:cubicBezTo>
                    <a:pt x="371" y="133"/>
                    <a:pt x="368" y="138"/>
                    <a:pt x="358" y="145"/>
                  </a:cubicBezTo>
                  <a:cubicBezTo>
                    <a:pt x="352" y="143"/>
                    <a:pt x="340" y="139"/>
                    <a:pt x="340" y="139"/>
                  </a:cubicBezTo>
                  <a:cubicBezTo>
                    <a:pt x="331" y="140"/>
                    <a:pt x="320" y="137"/>
                    <a:pt x="314" y="143"/>
                  </a:cubicBezTo>
                  <a:cubicBezTo>
                    <a:pt x="311" y="146"/>
                    <a:pt x="306" y="155"/>
                    <a:pt x="306" y="155"/>
                  </a:cubicBezTo>
                  <a:cubicBezTo>
                    <a:pt x="311" y="157"/>
                    <a:pt x="318" y="155"/>
                    <a:pt x="320" y="159"/>
                  </a:cubicBezTo>
                  <a:cubicBezTo>
                    <a:pt x="329" y="175"/>
                    <a:pt x="317" y="175"/>
                    <a:pt x="334" y="181"/>
                  </a:cubicBezTo>
                  <a:cubicBezTo>
                    <a:pt x="340" y="190"/>
                    <a:pt x="342" y="192"/>
                    <a:pt x="352" y="189"/>
                  </a:cubicBezTo>
                  <a:cubicBezTo>
                    <a:pt x="357" y="175"/>
                    <a:pt x="356" y="192"/>
                    <a:pt x="358" y="197"/>
                  </a:cubicBezTo>
                  <a:cubicBezTo>
                    <a:pt x="354" y="220"/>
                    <a:pt x="346" y="211"/>
                    <a:pt x="320" y="209"/>
                  </a:cubicBezTo>
                  <a:cubicBezTo>
                    <a:pt x="311" y="203"/>
                    <a:pt x="307" y="194"/>
                    <a:pt x="300" y="187"/>
                  </a:cubicBezTo>
                  <a:cubicBezTo>
                    <a:pt x="297" y="177"/>
                    <a:pt x="290" y="172"/>
                    <a:pt x="280" y="169"/>
                  </a:cubicBezTo>
                  <a:cubicBezTo>
                    <a:pt x="274" y="170"/>
                    <a:pt x="268" y="169"/>
                    <a:pt x="262" y="171"/>
                  </a:cubicBezTo>
                  <a:cubicBezTo>
                    <a:pt x="255" y="174"/>
                    <a:pt x="259" y="182"/>
                    <a:pt x="250" y="185"/>
                  </a:cubicBezTo>
                  <a:cubicBezTo>
                    <a:pt x="226" y="183"/>
                    <a:pt x="230" y="182"/>
                    <a:pt x="214" y="177"/>
                  </a:cubicBezTo>
                  <a:cubicBezTo>
                    <a:pt x="206" y="169"/>
                    <a:pt x="205" y="166"/>
                    <a:pt x="194" y="169"/>
                  </a:cubicBezTo>
                  <a:cubicBezTo>
                    <a:pt x="184" y="179"/>
                    <a:pt x="168" y="180"/>
                    <a:pt x="160" y="167"/>
                  </a:cubicBezTo>
                  <a:cubicBezTo>
                    <a:pt x="161" y="164"/>
                    <a:pt x="160" y="161"/>
                    <a:pt x="162" y="159"/>
                  </a:cubicBezTo>
                  <a:cubicBezTo>
                    <a:pt x="165" y="156"/>
                    <a:pt x="174" y="155"/>
                    <a:pt x="174" y="155"/>
                  </a:cubicBezTo>
                  <a:cubicBezTo>
                    <a:pt x="183" y="146"/>
                    <a:pt x="181" y="152"/>
                    <a:pt x="176" y="137"/>
                  </a:cubicBezTo>
                  <a:cubicBezTo>
                    <a:pt x="171" y="122"/>
                    <a:pt x="158" y="119"/>
                    <a:pt x="144" y="115"/>
                  </a:cubicBezTo>
                  <a:cubicBezTo>
                    <a:pt x="132" y="117"/>
                    <a:pt x="128" y="117"/>
                    <a:pt x="132" y="129"/>
                  </a:cubicBezTo>
                  <a:cubicBezTo>
                    <a:pt x="130" y="146"/>
                    <a:pt x="132" y="149"/>
                    <a:pt x="116" y="145"/>
                  </a:cubicBezTo>
                  <a:cubicBezTo>
                    <a:pt x="109" y="138"/>
                    <a:pt x="105" y="135"/>
                    <a:pt x="114" y="129"/>
                  </a:cubicBezTo>
                  <a:cubicBezTo>
                    <a:pt x="119" y="122"/>
                    <a:pt x="117" y="116"/>
                    <a:pt x="126" y="113"/>
                  </a:cubicBezTo>
                  <a:cubicBezTo>
                    <a:pt x="127" y="111"/>
                    <a:pt x="129" y="108"/>
                    <a:pt x="128" y="107"/>
                  </a:cubicBezTo>
                  <a:cubicBezTo>
                    <a:pt x="125" y="104"/>
                    <a:pt x="116" y="103"/>
                    <a:pt x="116" y="103"/>
                  </a:cubicBezTo>
                  <a:cubicBezTo>
                    <a:pt x="106" y="106"/>
                    <a:pt x="96" y="108"/>
                    <a:pt x="92" y="97"/>
                  </a:cubicBezTo>
                  <a:cubicBezTo>
                    <a:pt x="93" y="93"/>
                    <a:pt x="92" y="89"/>
                    <a:pt x="94" y="85"/>
                  </a:cubicBezTo>
                  <a:cubicBezTo>
                    <a:pt x="95" y="83"/>
                    <a:pt x="99" y="83"/>
                    <a:pt x="100" y="81"/>
                  </a:cubicBezTo>
                  <a:cubicBezTo>
                    <a:pt x="102" y="74"/>
                    <a:pt x="86" y="65"/>
                    <a:pt x="86" y="65"/>
                  </a:cubicBezTo>
                  <a:cubicBezTo>
                    <a:pt x="52" y="71"/>
                    <a:pt x="91" y="98"/>
                    <a:pt x="64" y="107"/>
                  </a:cubicBezTo>
                  <a:cubicBezTo>
                    <a:pt x="50" y="102"/>
                    <a:pt x="58" y="96"/>
                    <a:pt x="38" y="103"/>
                  </a:cubicBezTo>
                  <a:cubicBezTo>
                    <a:pt x="35" y="102"/>
                    <a:pt x="32" y="103"/>
                    <a:pt x="30" y="101"/>
                  </a:cubicBezTo>
                  <a:cubicBezTo>
                    <a:pt x="28" y="100"/>
                    <a:pt x="28" y="94"/>
                    <a:pt x="26" y="95"/>
                  </a:cubicBezTo>
                  <a:cubicBezTo>
                    <a:pt x="23" y="96"/>
                    <a:pt x="26" y="101"/>
                    <a:pt x="24" y="103"/>
                  </a:cubicBezTo>
                  <a:cubicBezTo>
                    <a:pt x="23" y="105"/>
                    <a:pt x="20" y="106"/>
                    <a:pt x="18" y="107"/>
                  </a:cubicBezTo>
                  <a:cubicBezTo>
                    <a:pt x="13" y="106"/>
                    <a:pt x="8" y="108"/>
                    <a:pt x="4" y="105"/>
                  </a:cubicBezTo>
                  <a:cubicBezTo>
                    <a:pt x="1" y="102"/>
                    <a:pt x="0" y="93"/>
                    <a:pt x="0" y="93"/>
                  </a:cubicBezTo>
                  <a:cubicBezTo>
                    <a:pt x="3" y="73"/>
                    <a:pt x="12" y="85"/>
                    <a:pt x="24" y="73"/>
                  </a:cubicBezTo>
                  <a:cubicBezTo>
                    <a:pt x="22" y="59"/>
                    <a:pt x="20" y="57"/>
                    <a:pt x="16" y="45"/>
                  </a:cubicBezTo>
                  <a:cubicBezTo>
                    <a:pt x="19" y="31"/>
                    <a:pt x="24" y="19"/>
                    <a:pt x="16" y="7"/>
                  </a:cubicBezTo>
                  <a:cubicBezTo>
                    <a:pt x="20" y="0"/>
                    <a:pt x="37" y="3"/>
                    <a:pt x="42" y="5"/>
                  </a:cubicBezTo>
                  <a:close/>
                </a:path>
              </a:pathLst>
            </a:custGeom>
            <a:grpFill/>
            <a:ln w="3175" cap="flat" cmpd="sng">
              <a:noFill/>
              <a:prstDash val="solid"/>
              <a:round/>
              <a:headEnd type="none" w="med" len="med"/>
              <a:tailEnd type="none" w="med" len="med"/>
            </a:ln>
            <a:effectLst/>
            <a:extLst/>
          </p:spPr>
          <p:txBody>
            <a:bodyPr wrap="none" anchor="ctr"/>
            <a:lstStyle/>
            <a:p>
              <a:pPr fontAlgn="auto">
                <a:spcBef>
                  <a:spcPts val="0"/>
                </a:spcBef>
                <a:spcAft>
                  <a:spcPts val="0"/>
                </a:spcAft>
                <a:defRPr/>
              </a:pPr>
              <a:endParaRPr lang="zh-CN" altLang="en-US">
                <a:latin typeface="+mn-lt"/>
                <a:ea typeface="+mn-ea"/>
              </a:endParaRPr>
            </a:p>
          </p:txBody>
        </p:sp>
        <p:sp>
          <p:nvSpPr>
            <p:cNvPr id="28" name="Freeform 75"/>
            <p:cNvSpPr>
              <a:spLocks/>
            </p:cNvSpPr>
            <p:nvPr/>
          </p:nvSpPr>
          <p:spPr bwMode="gray">
            <a:xfrm>
              <a:off x="2374" y="2610"/>
              <a:ext cx="140" cy="229"/>
            </a:xfrm>
            <a:custGeom>
              <a:avLst/>
              <a:gdLst>
                <a:gd name="T0" fmla="*/ 63 w 140"/>
                <a:gd name="T1" fmla="*/ 5 h 229"/>
                <a:gd name="T2" fmla="*/ 75 w 140"/>
                <a:gd name="T3" fmla="*/ 21 h 229"/>
                <a:gd name="T4" fmla="*/ 69 w 140"/>
                <a:gd name="T5" fmla="*/ 65 h 229"/>
                <a:gd name="T6" fmla="*/ 105 w 140"/>
                <a:gd name="T7" fmla="*/ 81 h 229"/>
                <a:gd name="T8" fmla="*/ 105 w 140"/>
                <a:gd name="T9" fmla="*/ 101 h 229"/>
                <a:gd name="T10" fmla="*/ 119 w 140"/>
                <a:gd name="T11" fmla="*/ 109 h 229"/>
                <a:gd name="T12" fmla="*/ 127 w 140"/>
                <a:gd name="T13" fmla="*/ 127 h 229"/>
                <a:gd name="T14" fmla="*/ 115 w 140"/>
                <a:gd name="T15" fmla="*/ 161 h 229"/>
                <a:gd name="T16" fmla="*/ 119 w 140"/>
                <a:gd name="T17" fmla="*/ 171 h 229"/>
                <a:gd name="T18" fmla="*/ 127 w 140"/>
                <a:gd name="T19" fmla="*/ 159 h 229"/>
                <a:gd name="T20" fmla="*/ 137 w 140"/>
                <a:gd name="T21" fmla="*/ 179 h 229"/>
                <a:gd name="T22" fmla="*/ 123 w 140"/>
                <a:gd name="T23" fmla="*/ 199 h 229"/>
                <a:gd name="T24" fmla="*/ 109 w 140"/>
                <a:gd name="T25" fmla="*/ 223 h 229"/>
                <a:gd name="T26" fmla="*/ 95 w 140"/>
                <a:gd name="T27" fmla="*/ 193 h 229"/>
                <a:gd name="T28" fmla="*/ 77 w 140"/>
                <a:gd name="T29" fmla="*/ 211 h 229"/>
                <a:gd name="T30" fmla="*/ 61 w 140"/>
                <a:gd name="T31" fmla="*/ 189 h 229"/>
                <a:gd name="T32" fmla="*/ 103 w 140"/>
                <a:gd name="T33" fmla="*/ 173 h 229"/>
                <a:gd name="T34" fmla="*/ 91 w 140"/>
                <a:gd name="T35" fmla="*/ 167 h 229"/>
                <a:gd name="T36" fmla="*/ 71 w 140"/>
                <a:gd name="T37" fmla="*/ 141 h 229"/>
                <a:gd name="T38" fmla="*/ 75 w 140"/>
                <a:gd name="T39" fmla="*/ 127 h 229"/>
                <a:gd name="T40" fmla="*/ 103 w 140"/>
                <a:gd name="T41" fmla="*/ 137 h 229"/>
                <a:gd name="T42" fmla="*/ 97 w 140"/>
                <a:gd name="T43" fmla="*/ 119 h 229"/>
                <a:gd name="T44" fmla="*/ 79 w 140"/>
                <a:gd name="T45" fmla="*/ 91 h 229"/>
                <a:gd name="T46" fmla="*/ 67 w 140"/>
                <a:gd name="T47" fmla="*/ 93 h 229"/>
                <a:gd name="T48" fmla="*/ 61 w 140"/>
                <a:gd name="T49" fmla="*/ 117 h 229"/>
                <a:gd name="T50" fmla="*/ 47 w 140"/>
                <a:gd name="T51" fmla="*/ 153 h 229"/>
                <a:gd name="T52" fmla="*/ 29 w 140"/>
                <a:gd name="T53" fmla="*/ 161 h 229"/>
                <a:gd name="T54" fmla="*/ 9 w 140"/>
                <a:gd name="T55" fmla="*/ 179 h 229"/>
                <a:gd name="T56" fmla="*/ 9 w 140"/>
                <a:gd name="T57" fmla="*/ 153 h 229"/>
                <a:gd name="T58" fmla="*/ 39 w 140"/>
                <a:gd name="T59" fmla="*/ 133 h 229"/>
                <a:gd name="T60" fmla="*/ 55 w 140"/>
                <a:gd name="T61" fmla="*/ 119 h 229"/>
                <a:gd name="T62" fmla="*/ 49 w 140"/>
                <a:gd name="T63" fmla="*/ 103 h 229"/>
                <a:gd name="T64" fmla="*/ 47 w 140"/>
                <a:gd name="T65" fmla="*/ 79 h 229"/>
                <a:gd name="T66" fmla="*/ 43 w 140"/>
                <a:gd name="T67" fmla="*/ 67 h 229"/>
                <a:gd name="T68" fmla="*/ 45 w 140"/>
                <a:gd name="T69" fmla="*/ 33 h 229"/>
                <a:gd name="T70" fmla="*/ 47 w 140"/>
                <a:gd name="T71" fmla="*/ 17 h 229"/>
                <a:gd name="T72" fmla="*/ 63 w 140"/>
                <a:gd name="T73" fmla="*/ 5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229">
                  <a:moveTo>
                    <a:pt x="63" y="5"/>
                  </a:moveTo>
                  <a:cubicBezTo>
                    <a:pt x="74" y="8"/>
                    <a:pt x="72" y="11"/>
                    <a:pt x="75" y="21"/>
                  </a:cubicBezTo>
                  <a:cubicBezTo>
                    <a:pt x="74" y="39"/>
                    <a:pt x="74" y="49"/>
                    <a:pt x="69" y="65"/>
                  </a:cubicBezTo>
                  <a:cubicBezTo>
                    <a:pt x="76" y="86"/>
                    <a:pt x="78" y="79"/>
                    <a:pt x="105" y="81"/>
                  </a:cubicBezTo>
                  <a:cubicBezTo>
                    <a:pt x="110" y="89"/>
                    <a:pt x="108" y="92"/>
                    <a:pt x="105" y="101"/>
                  </a:cubicBezTo>
                  <a:cubicBezTo>
                    <a:pt x="110" y="115"/>
                    <a:pt x="103" y="100"/>
                    <a:pt x="119" y="109"/>
                  </a:cubicBezTo>
                  <a:cubicBezTo>
                    <a:pt x="121" y="110"/>
                    <a:pt x="126" y="124"/>
                    <a:pt x="127" y="127"/>
                  </a:cubicBezTo>
                  <a:cubicBezTo>
                    <a:pt x="125" y="148"/>
                    <a:pt x="127" y="149"/>
                    <a:pt x="115" y="161"/>
                  </a:cubicBezTo>
                  <a:cubicBezTo>
                    <a:pt x="114" y="164"/>
                    <a:pt x="116" y="173"/>
                    <a:pt x="119" y="171"/>
                  </a:cubicBezTo>
                  <a:cubicBezTo>
                    <a:pt x="123" y="169"/>
                    <a:pt x="127" y="159"/>
                    <a:pt x="127" y="159"/>
                  </a:cubicBezTo>
                  <a:cubicBezTo>
                    <a:pt x="135" y="164"/>
                    <a:pt x="134" y="170"/>
                    <a:pt x="137" y="179"/>
                  </a:cubicBezTo>
                  <a:cubicBezTo>
                    <a:pt x="135" y="206"/>
                    <a:pt x="140" y="210"/>
                    <a:pt x="123" y="199"/>
                  </a:cubicBezTo>
                  <a:cubicBezTo>
                    <a:pt x="122" y="217"/>
                    <a:pt x="126" y="229"/>
                    <a:pt x="109" y="223"/>
                  </a:cubicBezTo>
                  <a:cubicBezTo>
                    <a:pt x="102" y="213"/>
                    <a:pt x="105" y="200"/>
                    <a:pt x="95" y="193"/>
                  </a:cubicBezTo>
                  <a:cubicBezTo>
                    <a:pt x="87" y="199"/>
                    <a:pt x="86" y="208"/>
                    <a:pt x="77" y="211"/>
                  </a:cubicBezTo>
                  <a:cubicBezTo>
                    <a:pt x="69" y="205"/>
                    <a:pt x="64" y="198"/>
                    <a:pt x="61" y="189"/>
                  </a:cubicBezTo>
                  <a:cubicBezTo>
                    <a:pt x="65" y="176"/>
                    <a:pt x="91" y="175"/>
                    <a:pt x="103" y="173"/>
                  </a:cubicBezTo>
                  <a:cubicBezTo>
                    <a:pt x="101" y="161"/>
                    <a:pt x="98" y="146"/>
                    <a:pt x="91" y="167"/>
                  </a:cubicBezTo>
                  <a:cubicBezTo>
                    <a:pt x="77" y="162"/>
                    <a:pt x="82" y="148"/>
                    <a:pt x="71" y="141"/>
                  </a:cubicBezTo>
                  <a:cubicBezTo>
                    <a:pt x="66" y="133"/>
                    <a:pt x="66" y="130"/>
                    <a:pt x="75" y="127"/>
                  </a:cubicBezTo>
                  <a:cubicBezTo>
                    <a:pt x="89" y="129"/>
                    <a:pt x="94" y="128"/>
                    <a:pt x="103" y="137"/>
                  </a:cubicBezTo>
                  <a:cubicBezTo>
                    <a:pt x="106" y="128"/>
                    <a:pt x="105" y="124"/>
                    <a:pt x="97" y="119"/>
                  </a:cubicBezTo>
                  <a:cubicBezTo>
                    <a:pt x="88" y="106"/>
                    <a:pt x="96" y="97"/>
                    <a:pt x="79" y="91"/>
                  </a:cubicBezTo>
                  <a:cubicBezTo>
                    <a:pt x="75" y="92"/>
                    <a:pt x="69" y="90"/>
                    <a:pt x="67" y="93"/>
                  </a:cubicBezTo>
                  <a:cubicBezTo>
                    <a:pt x="60" y="104"/>
                    <a:pt x="77" y="112"/>
                    <a:pt x="61" y="117"/>
                  </a:cubicBezTo>
                  <a:cubicBezTo>
                    <a:pt x="57" y="129"/>
                    <a:pt x="51" y="140"/>
                    <a:pt x="47" y="153"/>
                  </a:cubicBezTo>
                  <a:cubicBezTo>
                    <a:pt x="45" y="159"/>
                    <a:pt x="35" y="159"/>
                    <a:pt x="29" y="161"/>
                  </a:cubicBezTo>
                  <a:cubicBezTo>
                    <a:pt x="27" y="162"/>
                    <a:pt x="9" y="179"/>
                    <a:pt x="9" y="179"/>
                  </a:cubicBezTo>
                  <a:cubicBezTo>
                    <a:pt x="0" y="178"/>
                    <a:pt x="1" y="166"/>
                    <a:pt x="9" y="153"/>
                  </a:cubicBezTo>
                  <a:cubicBezTo>
                    <a:pt x="15" y="144"/>
                    <a:pt x="31" y="142"/>
                    <a:pt x="39" y="133"/>
                  </a:cubicBezTo>
                  <a:cubicBezTo>
                    <a:pt x="44" y="128"/>
                    <a:pt x="55" y="119"/>
                    <a:pt x="55" y="119"/>
                  </a:cubicBezTo>
                  <a:cubicBezTo>
                    <a:pt x="58" y="110"/>
                    <a:pt x="57" y="108"/>
                    <a:pt x="49" y="103"/>
                  </a:cubicBezTo>
                  <a:cubicBezTo>
                    <a:pt x="40" y="90"/>
                    <a:pt x="49" y="105"/>
                    <a:pt x="47" y="79"/>
                  </a:cubicBezTo>
                  <a:cubicBezTo>
                    <a:pt x="47" y="75"/>
                    <a:pt x="43" y="67"/>
                    <a:pt x="43" y="67"/>
                  </a:cubicBezTo>
                  <a:cubicBezTo>
                    <a:pt x="46" y="52"/>
                    <a:pt x="47" y="49"/>
                    <a:pt x="45" y="33"/>
                  </a:cubicBezTo>
                  <a:cubicBezTo>
                    <a:pt x="46" y="28"/>
                    <a:pt x="44" y="22"/>
                    <a:pt x="47" y="17"/>
                  </a:cubicBezTo>
                  <a:cubicBezTo>
                    <a:pt x="50" y="11"/>
                    <a:pt x="68" y="0"/>
                    <a:pt x="63" y="5"/>
                  </a:cubicBezTo>
                  <a:close/>
                </a:path>
              </a:pathLst>
            </a:custGeom>
            <a:grpFill/>
            <a:ln w="3175" cap="flat" cmpd="sng">
              <a:noFill/>
              <a:prstDash val="solid"/>
              <a:round/>
              <a:headEnd type="none" w="med" len="med"/>
              <a:tailEnd type="none" w="med" len="med"/>
            </a:ln>
            <a:effectLst/>
            <a:extLst/>
          </p:spPr>
          <p:txBody>
            <a:bodyPr wrap="none" anchor="ctr"/>
            <a:lstStyle/>
            <a:p>
              <a:pPr fontAlgn="auto">
                <a:spcBef>
                  <a:spcPts val="0"/>
                </a:spcBef>
                <a:spcAft>
                  <a:spcPts val="0"/>
                </a:spcAft>
                <a:defRPr/>
              </a:pPr>
              <a:endParaRPr lang="zh-CN" altLang="en-US">
                <a:latin typeface="+mn-lt"/>
                <a:ea typeface="+mn-ea"/>
              </a:endParaRPr>
            </a:p>
          </p:txBody>
        </p:sp>
        <p:sp>
          <p:nvSpPr>
            <p:cNvPr id="29" name="Freeform 76"/>
            <p:cNvSpPr>
              <a:spLocks/>
            </p:cNvSpPr>
            <p:nvPr/>
          </p:nvSpPr>
          <p:spPr bwMode="gray">
            <a:xfrm>
              <a:off x="2765" y="3569"/>
              <a:ext cx="66" cy="68"/>
            </a:xfrm>
            <a:custGeom>
              <a:avLst/>
              <a:gdLst>
                <a:gd name="T0" fmla="*/ 4 w 66"/>
                <a:gd name="T1" fmla="*/ 24 h 68"/>
                <a:gd name="T2" fmla="*/ 20 w 66"/>
                <a:gd name="T3" fmla="*/ 68 h 68"/>
                <a:gd name="T4" fmla="*/ 58 w 66"/>
                <a:gd name="T5" fmla="*/ 46 h 68"/>
                <a:gd name="T6" fmla="*/ 64 w 66"/>
                <a:gd name="T7" fmla="*/ 0 h 68"/>
                <a:gd name="T8" fmla="*/ 32 w 66"/>
                <a:gd name="T9" fmla="*/ 14 h 68"/>
                <a:gd name="T10" fmla="*/ 14 w 66"/>
                <a:gd name="T11" fmla="*/ 10 h 68"/>
                <a:gd name="T12" fmla="*/ 0 w 66"/>
                <a:gd name="T13" fmla="*/ 18 h 68"/>
                <a:gd name="T14" fmla="*/ 4 w 66"/>
                <a:gd name="T15" fmla="*/ 24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68">
                  <a:moveTo>
                    <a:pt x="4" y="24"/>
                  </a:moveTo>
                  <a:cubicBezTo>
                    <a:pt x="13" y="37"/>
                    <a:pt x="11" y="54"/>
                    <a:pt x="20" y="68"/>
                  </a:cubicBezTo>
                  <a:cubicBezTo>
                    <a:pt x="41" y="66"/>
                    <a:pt x="46" y="63"/>
                    <a:pt x="58" y="46"/>
                  </a:cubicBezTo>
                  <a:cubicBezTo>
                    <a:pt x="59" y="35"/>
                    <a:pt x="66" y="10"/>
                    <a:pt x="64" y="0"/>
                  </a:cubicBezTo>
                  <a:cubicBezTo>
                    <a:pt x="50" y="3"/>
                    <a:pt x="49" y="12"/>
                    <a:pt x="32" y="14"/>
                  </a:cubicBezTo>
                  <a:cubicBezTo>
                    <a:pt x="23" y="20"/>
                    <a:pt x="21" y="17"/>
                    <a:pt x="14" y="10"/>
                  </a:cubicBezTo>
                  <a:cubicBezTo>
                    <a:pt x="10" y="11"/>
                    <a:pt x="0" y="10"/>
                    <a:pt x="0" y="18"/>
                  </a:cubicBezTo>
                  <a:cubicBezTo>
                    <a:pt x="0" y="20"/>
                    <a:pt x="4" y="24"/>
                    <a:pt x="4" y="24"/>
                  </a:cubicBezTo>
                  <a:close/>
                </a:path>
              </a:pathLst>
            </a:custGeom>
            <a:grpFill/>
            <a:ln w="3175" cap="flat" cmpd="sng">
              <a:noFill/>
              <a:prstDash val="solid"/>
              <a:round/>
              <a:headEnd type="none" w="med" len="med"/>
              <a:tailEnd type="none" w="med" len="med"/>
            </a:ln>
            <a:effectLst/>
            <a:extLst/>
          </p:spPr>
          <p:txBody>
            <a:bodyPr wrap="none" anchor="ctr"/>
            <a:lstStyle/>
            <a:p>
              <a:pPr fontAlgn="auto">
                <a:spcBef>
                  <a:spcPts val="0"/>
                </a:spcBef>
                <a:spcAft>
                  <a:spcPts val="0"/>
                </a:spcAft>
                <a:defRPr/>
              </a:pPr>
              <a:endParaRPr lang="zh-CN" altLang="en-US">
                <a:latin typeface="+mn-lt"/>
                <a:ea typeface="+mn-ea"/>
              </a:endParaRPr>
            </a:p>
          </p:txBody>
        </p:sp>
        <p:sp>
          <p:nvSpPr>
            <p:cNvPr id="30" name="Freeform 77"/>
            <p:cNvSpPr>
              <a:spLocks/>
            </p:cNvSpPr>
            <p:nvPr/>
          </p:nvSpPr>
          <p:spPr bwMode="gray">
            <a:xfrm>
              <a:off x="3068" y="3479"/>
              <a:ext cx="187" cy="212"/>
            </a:xfrm>
            <a:custGeom>
              <a:avLst/>
              <a:gdLst>
                <a:gd name="T0" fmla="*/ 109 w 187"/>
                <a:gd name="T1" fmla="*/ 0 h 212"/>
                <a:gd name="T2" fmla="*/ 115 w 187"/>
                <a:gd name="T3" fmla="*/ 32 h 212"/>
                <a:gd name="T4" fmla="*/ 125 w 187"/>
                <a:gd name="T5" fmla="*/ 56 h 212"/>
                <a:gd name="T6" fmla="*/ 115 w 187"/>
                <a:gd name="T7" fmla="*/ 84 h 212"/>
                <a:gd name="T8" fmla="*/ 131 w 187"/>
                <a:gd name="T9" fmla="*/ 102 h 212"/>
                <a:gd name="T10" fmla="*/ 109 w 187"/>
                <a:gd name="T11" fmla="*/ 108 h 212"/>
                <a:gd name="T12" fmla="*/ 91 w 187"/>
                <a:gd name="T13" fmla="*/ 100 h 212"/>
                <a:gd name="T14" fmla="*/ 89 w 187"/>
                <a:gd name="T15" fmla="*/ 106 h 212"/>
                <a:gd name="T16" fmla="*/ 87 w 187"/>
                <a:gd name="T17" fmla="*/ 124 h 212"/>
                <a:gd name="T18" fmla="*/ 41 w 187"/>
                <a:gd name="T19" fmla="*/ 150 h 212"/>
                <a:gd name="T20" fmla="*/ 11 w 187"/>
                <a:gd name="T21" fmla="*/ 174 h 212"/>
                <a:gd name="T22" fmla="*/ 27 w 187"/>
                <a:gd name="T23" fmla="*/ 198 h 212"/>
                <a:gd name="T24" fmla="*/ 33 w 187"/>
                <a:gd name="T25" fmla="*/ 202 h 212"/>
                <a:gd name="T26" fmla="*/ 39 w 187"/>
                <a:gd name="T27" fmla="*/ 204 h 212"/>
                <a:gd name="T28" fmla="*/ 51 w 187"/>
                <a:gd name="T29" fmla="*/ 212 h 212"/>
                <a:gd name="T30" fmla="*/ 63 w 187"/>
                <a:gd name="T31" fmla="*/ 200 h 212"/>
                <a:gd name="T32" fmla="*/ 69 w 187"/>
                <a:gd name="T33" fmla="*/ 194 h 212"/>
                <a:gd name="T34" fmla="*/ 77 w 187"/>
                <a:gd name="T35" fmla="*/ 166 h 212"/>
                <a:gd name="T36" fmla="*/ 95 w 187"/>
                <a:gd name="T37" fmla="*/ 156 h 212"/>
                <a:gd name="T38" fmla="*/ 115 w 187"/>
                <a:gd name="T39" fmla="*/ 138 h 212"/>
                <a:gd name="T40" fmla="*/ 127 w 187"/>
                <a:gd name="T41" fmla="*/ 122 h 212"/>
                <a:gd name="T42" fmla="*/ 169 w 187"/>
                <a:gd name="T43" fmla="*/ 88 h 212"/>
                <a:gd name="T44" fmla="*/ 183 w 187"/>
                <a:gd name="T45" fmla="*/ 72 h 212"/>
                <a:gd name="T46" fmla="*/ 187 w 187"/>
                <a:gd name="T47" fmla="*/ 60 h 212"/>
                <a:gd name="T48" fmla="*/ 153 w 187"/>
                <a:gd name="T49" fmla="*/ 54 h 212"/>
                <a:gd name="T50" fmla="*/ 139 w 187"/>
                <a:gd name="T51" fmla="*/ 38 h 212"/>
                <a:gd name="T52" fmla="*/ 121 w 187"/>
                <a:gd name="T53" fmla="*/ 8 h 212"/>
                <a:gd name="T54" fmla="*/ 109 w 187"/>
                <a:gd name="T55"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7" h="212">
                  <a:moveTo>
                    <a:pt x="109" y="0"/>
                  </a:moveTo>
                  <a:cubicBezTo>
                    <a:pt x="98" y="11"/>
                    <a:pt x="103" y="24"/>
                    <a:pt x="115" y="32"/>
                  </a:cubicBezTo>
                  <a:cubicBezTo>
                    <a:pt x="118" y="41"/>
                    <a:pt x="120" y="48"/>
                    <a:pt x="125" y="56"/>
                  </a:cubicBezTo>
                  <a:cubicBezTo>
                    <a:pt x="123" y="73"/>
                    <a:pt x="119" y="71"/>
                    <a:pt x="115" y="84"/>
                  </a:cubicBezTo>
                  <a:cubicBezTo>
                    <a:pt x="117" y="101"/>
                    <a:pt x="116" y="98"/>
                    <a:pt x="131" y="102"/>
                  </a:cubicBezTo>
                  <a:cubicBezTo>
                    <a:pt x="136" y="116"/>
                    <a:pt x="118" y="109"/>
                    <a:pt x="109" y="108"/>
                  </a:cubicBezTo>
                  <a:cubicBezTo>
                    <a:pt x="102" y="101"/>
                    <a:pt x="100" y="97"/>
                    <a:pt x="91" y="100"/>
                  </a:cubicBezTo>
                  <a:cubicBezTo>
                    <a:pt x="90" y="102"/>
                    <a:pt x="89" y="104"/>
                    <a:pt x="89" y="106"/>
                  </a:cubicBezTo>
                  <a:cubicBezTo>
                    <a:pt x="88" y="112"/>
                    <a:pt x="88" y="118"/>
                    <a:pt x="87" y="124"/>
                  </a:cubicBezTo>
                  <a:cubicBezTo>
                    <a:pt x="85" y="132"/>
                    <a:pt x="51" y="147"/>
                    <a:pt x="41" y="150"/>
                  </a:cubicBezTo>
                  <a:cubicBezTo>
                    <a:pt x="34" y="160"/>
                    <a:pt x="23" y="172"/>
                    <a:pt x="11" y="174"/>
                  </a:cubicBezTo>
                  <a:cubicBezTo>
                    <a:pt x="0" y="190"/>
                    <a:pt x="13" y="196"/>
                    <a:pt x="27" y="198"/>
                  </a:cubicBezTo>
                  <a:cubicBezTo>
                    <a:pt x="29" y="199"/>
                    <a:pt x="31" y="201"/>
                    <a:pt x="33" y="202"/>
                  </a:cubicBezTo>
                  <a:cubicBezTo>
                    <a:pt x="35" y="203"/>
                    <a:pt x="37" y="203"/>
                    <a:pt x="39" y="204"/>
                  </a:cubicBezTo>
                  <a:cubicBezTo>
                    <a:pt x="43" y="206"/>
                    <a:pt x="51" y="212"/>
                    <a:pt x="51" y="212"/>
                  </a:cubicBezTo>
                  <a:cubicBezTo>
                    <a:pt x="55" y="208"/>
                    <a:pt x="59" y="204"/>
                    <a:pt x="63" y="200"/>
                  </a:cubicBezTo>
                  <a:cubicBezTo>
                    <a:pt x="65" y="198"/>
                    <a:pt x="69" y="194"/>
                    <a:pt x="69" y="194"/>
                  </a:cubicBezTo>
                  <a:cubicBezTo>
                    <a:pt x="72" y="184"/>
                    <a:pt x="70" y="174"/>
                    <a:pt x="77" y="166"/>
                  </a:cubicBezTo>
                  <a:cubicBezTo>
                    <a:pt x="81" y="161"/>
                    <a:pt x="95" y="156"/>
                    <a:pt x="95" y="156"/>
                  </a:cubicBezTo>
                  <a:cubicBezTo>
                    <a:pt x="103" y="148"/>
                    <a:pt x="103" y="142"/>
                    <a:pt x="115" y="138"/>
                  </a:cubicBezTo>
                  <a:cubicBezTo>
                    <a:pt x="120" y="131"/>
                    <a:pt x="120" y="127"/>
                    <a:pt x="127" y="122"/>
                  </a:cubicBezTo>
                  <a:cubicBezTo>
                    <a:pt x="168" y="128"/>
                    <a:pt x="144" y="105"/>
                    <a:pt x="169" y="88"/>
                  </a:cubicBezTo>
                  <a:cubicBezTo>
                    <a:pt x="173" y="82"/>
                    <a:pt x="180" y="79"/>
                    <a:pt x="183" y="72"/>
                  </a:cubicBezTo>
                  <a:cubicBezTo>
                    <a:pt x="185" y="68"/>
                    <a:pt x="187" y="60"/>
                    <a:pt x="187" y="60"/>
                  </a:cubicBezTo>
                  <a:cubicBezTo>
                    <a:pt x="184" y="50"/>
                    <a:pt x="164" y="55"/>
                    <a:pt x="153" y="54"/>
                  </a:cubicBezTo>
                  <a:cubicBezTo>
                    <a:pt x="144" y="40"/>
                    <a:pt x="149" y="45"/>
                    <a:pt x="139" y="38"/>
                  </a:cubicBezTo>
                  <a:cubicBezTo>
                    <a:pt x="135" y="27"/>
                    <a:pt x="127" y="18"/>
                    <a:pt x="121" y="8"/>
                  </a:cubicBezTo>
                  <a:cubicBezTo>
                    <a:pt x="118" y="4"/>
                    <a:pt x="109" y="0"/>
                    <a:pt x="109" y="0"/>
                  </a:cubicBezTo>
                  <a:close/>
                </a:path>
              </a:pathLst>
            </a:custGeom>
            <a:grpFill/>
            <a:ln w="3175" cap="flat" cmpd="sng">
              <a:noFill/>
              <a:prstDash val="solid"/>
              <a:round/>
              <a:headEnd type="none" w="med" len="med"/>
              <a:tailEnd type="none" w="med" len="med"/>
            </a:ln>
            <a:effectLst/>
            <a:extLst/>
          </p:spPr>
          <p:txBody>
            <a:bodyPr wrap="none" anchor="ctr"/>
            <a:lstStyle/>
            <a:p>
              <a:pPr fontAlgn="auto">
                <a:spcBef>
                  <a:spcPts val="0"/>
                </a:spcBef>
                <a:spcAft>
                  <a:spcPts val="0"/>
                </a:spcAft>
                <a:defRPr/>
              </a:pPr>
              <a:endParaRPr lang="zh-CN" altLang="en-US">
                <a:latin typeface="+mn-lt"/>
                <a:ea typeface="+mn-ea"/>
              </a:endParaRPr>
            </a:p>
          </p:txBody>
        </p:sp>
        <p:sp>
          <p:nvSpPr>
            <p:cNvPr id="31" name="Freeform 78"/>
            <p:cNvSpPr>
              <a:spLocks/>
            </p:cNvSpPr>
            <p:nvPr/>
          </p:nvSpPr>
          <p:spPr bwMode="gray">
            <a:xfrm>
              <a:off x="4631" y="2545"/>
              <a:ext cx="268" cy="102"/>
            </a:xfrm>
            <a:custGeom>
              <a:avLst/>
              <a:gdLst>
                <a:gd name="T0" fmla="*/ 18 w 268"/>
                <a:gd name="T1" fmla="*/ 2 h 102"/>
                <a:gd name="T2" fmla="*/ 14 w 268"/>
                <a:gd name="T3" fmla="*/ 8 h 102"/>
                <a:gd name="T4" fmla="*/ 8 w 268"/>
                <a:gd name="T5" fmla="*/ 12 h 102"/>
                <a:gd name="T6" fmla="*/ 0 w 268"/>
                <a:gd name="T7" fmla="*/ 24 h 102"/>
                <a:gd name="T8" fmla="*/ 16 w 268"/>
                <a:gd name="T9" fmla="*/ 30 h 102"/>
                <a:gd name="T10" fmla="*/ 66 w 268"/>
                <a:gd name="T11" fmla="*/ 28 h 102"/>
                <a:gd name="T12" fmla="*/ 90 w 268"/>
                <a:gd name="T13" fmla="*/ 38 h 102"/>
                <a:gd name="T14" fmla="*/ 106 w 268"/>
                <a:gd name="T15" fmla="*/ 62 h 102"/>
                <a:gd name="T16" fmla="*/ 110 w 268"/>
                <a:gd name="T17" fmla="*/ 68 h 102"/>
                <a:gd name="T18" fmla="*/ 98 w 268"/>
                <a:gd name="T19" fmla="*/ 74 h 102"/>
                <a:gd name="T20" fmla="*/ 94 w 268"/>
                <a:gd name="T21" fmla="*/ 86 h 102"/>
                <a:gd name="T22" fmla="*/ 104 w 268"/>
                <a:gd name="T23" fmla="*/ 102 h 102"/>
                <a:gd name="T24" fmla="*/ 120 w 268"/>
                <a:gd name="T25" fmla="*/ 76 h 102"/>
                <a:gd name="T26" fmla="*/ 144 w 268"/>
                <a:gd name="T27" fmla="*/ 62 h 102"/>
                <a:gd name="T28" fmla="*/ 148 w 268"/>
                <a:gd name="T29" fmla="*/ 90 h 102"/>
                <a:gd name="T30" fmla="*/ 204 w 268"/>
                <a:gd name="T31" fmla="*/ 86 h 102"/>
                <a:gd name="T32" fmla="*/ 246 w 268"/>
                <a:gd name="T33" fmla="*/ 92 h 102"/>
                <a:gd name="T34" fmla="*/ 262 w 268"/>
                <a:gd name="T35" fmla="*/ 98 h 102"/>
                <a:gd name="T36" fmla="*/ 256 w 268"/>
                <a:gd name="T37" fmla="*/ 72 h 102"/>
                <a:gd name="T38" fmla="*/ 236 w 268"/>
                <a:gd name="T39" fmla="*/ 84 h 102"/>
                <a:gd name="T40" fmla="*/ 220 w 268"/>
                <a:gd name="T41" fmla="*/ 66 h 102"/>
                <a:gd name="T42" fmla="*/ 210 w 268"/>
                <a:gd name="T43" fmla="*/ 54 h 102"/>
                <a:gd name="T44" fmla="*/ 192 w 268"/>
                <a:gd name="T45" fmla="*/ 48 h 102"/>
                <a:gd name="T46" fmla="*/ 178 w 268"/>
                <a:gd name="T47" fmla="*/ 50 h 102"/>
                <a:gd name="T48" fmla="*/ 170 w 268"/>
                <a:gd name="T49" fmla="*/ 54 h 102"/>
                <a:gd name="T50" fmla="*/ 154 w 268"/>
                <a:gd name="T51" fmla="*/ 60 h 102"/>
                <a:gd name="T52" fmla="*/ 142 w 268"/>
                <a:gd name="T53" fmla="*/ 40 h 102"/>
                <a:gd name="T54" fmla="*/ 124 w 268"/>
                <a:gd name="T55" fmla="*/ 34 h 102"/>
                <a:gd name="T56" fmla="*/ 100 w 268"/>
                <a:gd name="T57" fmla="*/ 22 h 102"/>
                <a:gd name="T58" fmla="*/ 48 w 268"/>
                <a:gd name="T59" fmla="*/ 0 h 102"/>
                <a:gd name="T60" fmla="*/ 18 w 268"/>
                <a:gd name="T61" fmla="*/ 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02">
                  <a:moveTo>
                    <a:pt x="18" y="2"/>
                  </a:moveTo>
                  <a:cubicBezTo>
                    <a:pt x="17" y="4"/>
                    <a:pt x="16" y="6"/>
                    <a:pt x="14" y="8"/>
                  </a:cubicBezTo>
                  <a:cubicBezTo>
                    <a:pt x="12" y="10"/>
                    <a:pt x="10" y="10"/>
                    <a:pt x="8" y="12"/>
                  </a:cubicBezTo>
                  <a:cubicBezTo>
                    <a:pt x="5" y="16"/>
                    <a:pt x="0" y="24"/>
                    <a:pt x="0" y="24"/>
                  </a:cubicBezTo>
                  <a:cubicBezTo>
                    <a:pt x="3" y="34"/>
                    <a:pt x="7" y="32"/>
                    <a:pt x="16" y="30"/>
                  </a:cubicBezTo>
                  <a:cubicBezTo>
                    <a:pt x="31" y="20"/>
                    <a:pt x="49" y="26"/>
                    <a:pt x="66" y="28"/>
                  </a:cubicBezTo>
                  <a:cubicBezTo>
                    <a:pt x="74" y="36"/>
                    <a:pt x="78" y="36"/>
                    <a:pt x="90" y="38"/>
                  </a:cubicBezTo>
                  <a:cubicBezTo>
                    <a:pt x="93" y="47"/>
                    <a:pt x="101" y="54"/>
                    <a:pt x="106" y="62"/>
                  </a:cubicBezTo>
                  <a:cubicBezTo>
                    <a:pt x="107" y="64"/>
                    <a:pt x="110" y="68"/>
                    <a:pt x="110" y="68"/>
                  </a:cubicBezTo>
                  <a:cubicBezTo>
                    <a:pt x="106" y="70"/>
                    <a:pt x="101" y="70"/>
                    <a:pt x="98" y="74"/>
                  </a:cubicBezTo>
                  <a:cubicBezTo>
                    <a:pt x="96" y="77"/>
                    <a:pt x="94" y="86"/>
                    <a:pt x="94" y="86"/>
                  </a:cubicBezTo>
                  <a:cubicBezTo>
                    <a:pt x="99" y="100"/>
                    <a:pt x="94" y="96"/>
                    <a:pt x="104" y="102"/>
                  </a:cubicBezTo>
                  <a:cubicBezTo>
                    <a:pt x="126" y="98"/>
                    <a:pt x="109" y="93"/>
                    <a:pt x="120" y="76"/>
                  </a:cubicBezTo>
                  <a:cubicBezTo>
                    <a:pt x="123" y="56"/>
                    <a:pt x="124" y="60"/>
                    <a:pt x="144" y="62"/>
                  </a:cubicBezTo>
                  <a:cubicBezTo>
                    <a:pt x="146" y="71"/>
                    <a:pt x="139" y="87"/>
                    <a:pt x="148" y="90"/>
                  </a:cubicBezTo>
                  <a:cubicBezTo>
                    <a:pt x="166" y="95"/>
                    <a:pt x="204" y="86"/>
                    <a:pt x="204" y="86"/>
                  </a:cubicBezTo>
                  <a:cubicBezTo>
                    <a:pt x="218" y="88"/>
                    <a:pt x="232" y="90"/>
                    <a:pt x="246" y="92"/>
                  </a:cubicBezTo>
                  <a:cubicBezTo>
                    <a:pt x="251" y="100"/>
                    <a:pt x="253" y="101"/>
                    <a:pt x="262" y="98"/>
                  </a:cubicBezTo>
                  <a:cubicBezTo>
                    <a:pt x="265" y="88"/>
                    <a:pt x="268" y="76"/>
                    <a:pt x="256" y="72"/>
                  </a:cubicBezTo>
                  <a:cubicBezTo>
                    <a:pt x="239" y="75"/>
                    <a:pt x="248" y="76"/>
                    <a:pt x="236" y="84"/>
                  </a:cubicBezTo>
                  <a:cubicBezTo>
                    <a:pt x="226" y="81"/>
                    <a:pt x="229" y="72"/>
                    <a:pt x="220" y="66"/>
                  </a:cubicBezTo>
                  <a:cubicBezTo>
                    <a:pt x="218" y="62"/>
                    <a:pt x="214" y="56"/>
                    <a:pt x="210" y="54"/>
                  </a:cubicBezTo>
                  <a:cubicBezTo>
                    <a:pt x="204" y="51"/>
                    <a:pt x="192" y="48"/>
                    <a:pt x="192" y="48"/>
                  </a:cubicBezTo>
                  <a:cubicBezTo>
                    <a:pt x="187" y="49"/>
                    <a:pt x="182" y="48"/>
                    <a:pt x="178" y="50"/>
                  </a:cubicBezTo>
                  <a:cubicBezTo>
                    <a:pt x="167" y="55"/>
                    <a:pt x="186" y="59"/>
                    <a:pt x="170" y="54"/>
                  </a:cubicBezTo>
                  <a:cubicBezTo>
                    <a:pt x="161" y="57"/>
                    <a:pt x="163" y="63"/>
                    <a:pt x="154" y="60"/>
                  </a:cubicBezTo>
                  <a:cubicBezTo>
                    <a:pt x="151" y="57"/>
                    <a:pt x="142" y="40"/>
                    <a:pt x="142" y="40"/>
                  </a:cubicBezTo>
                  <a:cubicBezTo>
                    <a:pt x="142" y="40"/>
                    <a:pt x="127" y="35"/>
                    <a:pt x="124" y="34"/>
                  </a:cubicBezTo>
                  <a:cubicBezTo>
                    <a:pt x="116" y="31"/>
                    <a:pt x="100" y="22"/>
                    <a:pt x="100" y="22"/>
                  </a:cubicBezTo>
                  <a:cubicBezTo>
                    <a:pt x="87" y="2"/>
                    <a:pt x="70" y="2"/>
                    <a:pt x="48" y="0"/>
                  </a:cubicBezTo>
                  <a:cubicBezTo>
                    <a:pt x="38" y="1"/>
                    <a:pt x="18" y="2"/>
                    <a:pt x="18" y="2"/>
                  </a:cubicBezTo>
                  <a:close/>
                </a:path>
              </a:pathLst>
            </a:custGeom>
            <a:grpFill/>
            <a:ln w="3175" cap="flat" cmpd="sng">
              <a:noFill/>
              <a:prstDash val="solid"/>
              <a:round/>
              <a:headEnd type="none" w="med" len="med"/>
              <a:tailEnd type="none" w="med" len="med"/>
            </a:ln>
            <a:effectLst/>
            <a:extLst/>
          </p:spPr>
          <p:txBody>
            <a:bodyPr wrap="none" anchor="ctr"/>
            <a:lstStyle/>
            <a:p>
              <a:pPr fontAlgn="auto">
                <a:spcBef>
                  <a:spcPts val="0"/>
                </a:spcBef>
                <a:spcAft>
                  <a:spcPts val="0"/>
                </a:spcAft>
                <a:defRPr/>
              </a:pPr>
              <a:endParaRPr lang="zh-CN" altLang="en-US">
                <a:latin typeface="+mn-lt"/>
                <a:ea typeface="+mn-ea"/>
              </a:endParaRPr>
            </a:p>
          </p:txBody>
        </p:sp>
        <p:sp>
          <p:nvSpPr>
            <p:cNvPr id="32" name="Oval 79"/>
            <p:cNvSpPr>
              <a:spLocks noChangeArrowheads="1"/>
            </p:cNvSpPr>
            <p:nvPr/>
          </p:nvSpPr>
          <p:spPr bwMode="gray">
            <a:xfrm>
              <a:off x="2318" y="2537"/>
              <a:ext cx="23" cy="23"/>
            </a:xfrm>
            <a:prstGeom prst="ellipse">
              <a:avLst/>
            </a:prstGeom>
            <a:grpFill/>
            <a:ln w="3175" algn="ctr">
              <a:noFill/>
              <a:round/>
              <a:headEnd/>
              <a:tailEnd/>
            </a:ln>
            <a:effectLst/>
            <a:extLst/>
          </p:spPr>
          <p:txBody>
            <a:bodyPr wrap="none" anchor="ctr"/>
            <a:lstStyle/>
            <a:p>
              <a:pPr fontAlgn="auto">
                <a:spcBef>
                  <a:spcPts val="0"/>
                </a:spcBef>
                <a:spcAft>
                  <a:spcPts val="0"/>
                </a:spcAft>
                <a:defRPr/>
              </a:pPr>
              <a:endParaRPr lang="zh-CN" altLang="en-US">
                <a:latin typeface="+mn-lt"/>
                <a:ea typeface="+mn-ea"/>
              </a:endParaRPr>
            </a:p>
          </p:txBody>
        </p:sp>
      </p:grpSp>
      <p:sp>
        <p:nvSpPr>
          <p:cNvPr id="14345" name="TextBox 32"/>
          <p:cNvSpPr txBox="1">
            <a:spLocks noChangeArrowheads="1"/>
          </p:cNvSpPr>
          <p:nvPr/>
        </p:nvSpPr>
        <p:spPr bwMode="auto">
          <a:xfrm>
            <a:off x="757238" y="3051175"/>
            <a:ext cx="7702550" cy="1354138"/>
          </a:xfrm>
          <a:prstGeom prst="rect">
            <a:avLst/>
          </a:prstGeom>
          <a:noFill/>
          <a:ln w="9525">
            <a:noFill/>
            <a:miter lim="800000"/>
            <a:headEnd/>
            <a:tailEnd/>
          </a:ln>
        </p:spPr>
        <p:txBody>
          <a:bodyPr>
            <a:spAutoFit/>
          </a:bodyPr>
          <a:lstStyle/>
          <a:p>
            <a:pPr algn="ctr"/>
            <a:r>
              <a:rPr lang="zh-CN" altLang="en-US" sz="3600" b="1" dirty="0">
                <a:solidFill>
                  <a:srgbClr val="00B0F0"/>
                </a:solidFill>
                <a:latin typeface="黑体" pitchFamily="2" charset="-122"/>
                <a:ea typeface="黑体" pitchFamily="2" charset="-122"/>
              </a:rPr>
              <a:t>华民慈善基金会</a:t>
            </a:r>
            <a:endParaRPr lang="en-US" altLang="zh-CN" sz="3600" b="1" dirty="0">
              <a:solidFill>
                <a:srgbClr val="00B0F0"/>
              </a:solidFill>
              <a:latin typeface="黑体" pitchFamily="2" charset="-122"/>
              <a:ea typeface="黑体" pitchFamily="2" charset="-122"/>
            </a:endParaRPr>
          </a:p>
          <a:p>
            <a:pPr algn="ctr"/>
            <a:endParaRPr lang="en-US" altLang="zh-CN" sz="1000" b="1" dirty="0">
              <a:solidFill>
                <a:srgbClr val="00B0F0"/>
              </a:solidFill>
              <a:latin typeface="黑体" pitchFamily="2" charset="-122"/>
              <a:ea typeface="黑体" pitchFamily="2" charset="-122"/>
            </a:endParaRPr>
          </a:p>
          <a:p>
            <a:pPr algn="ctr"/>
            <a:r>
              <a:rPr lang="zh-CN" altLang="en-US" sz="3600" b="1" dirty="0">
                <a:solidFill>
                  <a:srgbClr val="00B0F0"/>
                </a:solidFill>
                <a:latin typeface="黑体" pitchFamily="2" charset="-122"/>
                <a:ea typeface="黑体" pitchFamily="2" charset="-122"/>
              </a:rPr>
              <a:t>大学生就业扶助项目</a:t>
            </a:r>
          </a:p>
        </p:txBody>
      </p:sp>
      <p:sp>
        <p:nvSpPr>
          <p:cNvPr id="40" name="矩形 39"/>
          <p:cNvSpPr/>
          <p:nvPr/>
        </p:nvSpPr>
        <p:spPr>
          <a:xfrm>
            <a:off x="2716213" y="-228600"/>
            <a:ext cx="4143375" cy="28733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347" name="TextBox 41"/>
          <p:cNvSpPr txBox="1">
            <a:spLocks noChangeArrowheads="1"/>
          </p:cNvSpPr>
          <p:nvPr/>
        </p:nvSpPr>
        <p:spPr bwMode="auto">
          <a:xfrm>
            <a:off x="3827463" y="4948238"/>
            <a:ext cx="8856662" cy="427037"/>
          </a:xfrm>
          <a:prstGeom prst="rect">
            <a:avLst/>
          </a:prstGeom>
          <a:noFill/>
          <a:ln w="9525">
            <a:noFill/>
            <a:miter lim="800000"/>
            <a:headEnd/>
            <a:tailEnd/>
          </a:ln>
        </p:spPr>
        <p:txBody>
          <a:bodyPr>
            <a:spAutoFit/>
          </a:bodyPr>
          <a:lstStyle/>
          <a:p>
            <a:r>
              <a:rPr lang="en-US" altLang="zh-CN" sz="2200" b="1">
                <a:solidFill>
                  <a:srgbClr val="00B0F0"/>
                </a:solidFill>
                <a:latin typeface="微软雅黑" pitchFamily="34" charset="-122"/>
                <a:ea typeface="微软雅黑" pitchFamily="34" charset="-122"/>
              </a:rPr>
              <a:t>2016· 04</a:t>
            </a:r>
            <a:endParaRPr lang="zh-CN" altLang="en-US" sz="2200" b="1">
              <a:solidFill>
                <a:srgbClr val="00B0F0"/>
              </a:solidFill>
              <a:latin typeface="微软雅黑" pitchFamily="34" charset="-122"/>
              <a:ea typeface="微软雅黑" pitchFamily="34" charset="-122"/>
            </a:endParaRPr>
          </a:p>
        </p:txBody>
      </p:sp>
      <p:sp>
        <p:nvSpPr>
          <p:cNvPr id="14348" name="TextBox 42"/>
          <p:cNvSpPr txBox="1">
            <a:spLocks noChangeArrowheads="1"/>
          </p:cNvSpPr>
          <p:nvPr/>
        </p:nvSpPr>
        <p:spPr bwMode="auto">
          <a:xfrm>
            <a:off x="3330575" y="5837238"/>
            <a:ext cx="8858250" cy="400050"/>
          </a:xfrm>
          <a:prstGeom prst="rect">
            <a:avLst/>
          </a:prstGeom>
          <a:noFill/>
          <a:ln w="9525">
            <a:noFill/>
            <a:miter lim="800000"/>
            <a:headEnd/>
            <a:tailEnd/>
          </a:ln>
        </p:spPr>
        <p:txBody>
          <a:bodyPr>
            <a:spAutoFit/>
          </a:bodyPr>
          <a:lstStyle/>
          <a:p>
            <a:r>
              <a:rPr lang="zh-CN" altLang="en-US" sz="2000">
                <a:solidFill>
                  <a:srgbClr val="00B0F0"/>
                </a:solidFill>
                <a:latin typeface="华文行楷" pitchFamily="2" charset="-122"/>
                <a:ea typeface="华文行楷" pitchFamily="2" charset="-122"/>
              </a:rPr>
              <a:t>把最好的事做到最好</a:t>
            </a:r>
          </a:p>
        </p:txBody>
      </p:sp>
      <p:pic>
        <p:nvPicPr>
          <p:cNvPr id="14349" name="Picture 2" descr="G:\未命名2.jpg"/>
          <p:cNvPicPr>
            <a:picLocks noChangeAspect="1" noChangeArrowheads="1"/>
          </p:cNvPicPr>
          <p:nvPr/>
        </p:nvPicPr>
        <p:blipFill>
          <a:blip r:embed="rId2"/>
          <a:srcRect/>
          <a:stretch>
            <a:fillRect/>
          </a:stretch>
        </p:blipFill>
        <p:spPr bwMode="auto">
          <a:xfrm>
            <a:off x="55563" y="58738"/>
            <a:ext cx="839787" cy="823912"/>
          </a:xfrm>
          <a:prstGeom prst="rect">
            <a:avLst/>
          </a:prstGeom>
          <a:noFill/>
          <a:ln w="9525">
            <a:noFill/>
            <a:miter lim="800000"/>
            <a:headEnd/>
            <a:tailEnd/>
          </a:ln>
        </p:spPr>
      </p:pic>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7" name="标题 1"/>
          <p:cNvSpPr txBox="1">
            <a:spLocks/>
          </p:cNvSpPr>
          <p:nvPr/>
        </p:nvSpPr>
        <p:spPr bwMode="auto">
          <a:xfrm>
            <a:off x="395288" y="430213"/>
            <a:ext cx="8964612" cy="920750"/>
          </a:xfrm>
          <a:prstGeom prst="rect">
            <a:avLst/>
          </a:prstGeom>
          <a:noFill/>
          <a:ln w="9525">
            <a:noFill/>
            <a:miter lim="800000"/>
            <a:headEnd/>
            <a:tailEnd/>
          </a:ln>
        </p:spPr>
        <p:txBody>
          <a:bodyPr anchor="ctr"/>
          <a:lstStyle/>
          <a:p>
            <a:r>
              <a:rPr lang="zh-CN" altLang="en-US" sz="2800" b="1">
                <a:solidFill>
                  <a:srgbClr val="00B0F0"/>
                </a:solidFill>
                <a:latin typeface="微软雅黑" pitchFamily="34" charset="-122"/>
                <a:ea typeface="微软雅黑" pitchFamily="34" charset="-122"/>
              </a:rPr>
              <a:t>联系方式</a:t>
            </a:r>
          </a:p>
        </p:txBody>
      </p:sp>
      <p:sp>
        <p:nvSpPr>
          <p:cNvPr id="44" name="标题 1"/>
          <p:cNvSpPr>
            <a:spLocks noGrp="1"/>
          </p:cNvSpPr>
          <p:nvPr>
            <p:ph type="title"/>
          </p:nvPr>
        </p:nvSpPr>
        <p:spPr>
          <a:xfrm>
            <a:off x="500063" y="-357188"/>
            <a:ext cx="8229600" cy="1143001"/>
          </a:xfrm>
        </p:spPr>
        <p:txBody>
          <a:bodyPr rtlCol="0">
            <a:normAutofit/>
          </a:bodyPr>
          <a:lstStyle/>
          <a:p>
            <a:pPr eaLnBrk="1" fontAlgn="auto" hangingPunct="1">
              <a:spcAft>
                <a:spcPts val="0"/>
              </a:spcAft>
              <a:defRPr/>
            </a:pPr>
            <a:r>
              <a:rPr lang="zh-CN" altLang="en-US" sz="1400" b="1" dirty="0" smtClean="0">
                <a:solidFill>
                  <a:srgbClr val="00B0F0"/>
                </a:solidFill>
                <a:latin typeface="+mj-ea"/>
              </a:rPr>
              <a:t>华   民   慈   善   基   金   会</a:t>
            </a:r>
            <a:endParaRPr lang="zh-CN" altLang="en-US" sz="1400" b="1" dirty="0">
              <a:solidFill>
                <a:srgbClr val="00B0F0"/>
              </a:solidFill>
              <a:latin typeface="+mj-ea"/>
            </a:endParaRPr>
          </a:p>
        </p:txBody>
      </p:sp>
      <p:grpSp>
        <p:nvGrpSpPr>
          <p:cNvPr id="45059" name="组合 44"/>
          <p:cNvGrpSpPr>
            <a:grpSpLocks/>
          </p:cNvGrpSpPr>
          <p:nvPr/>
        </p:nvGrpSpPr>
        <p:grpSpPr bwMode="auto">
          <a:xfrm>
            <a:off x="571500" y="5715000"/>
            <a:ext cx="8229600" cy="1500188"/>
            <a:chOff x="571472" y="5715000"/>
            <a:chExt cx="8229600" cy="1500206"/>
          </a:xfrm>
        </p:grpSpPr>
        <p:sp>
          <p:nvSpPr>
            <p:cNvPr id="46" name="矩形 45"/>
            <p:cNvSpPr/>
            <p:nvPr/>
          </p:nvSpPr>
          <p:spPr>
            <a:xfrm>
              <a:off x="2500285" y="6415096"/>
              <a:ext cx="4510087" cy="5588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5074" name="标题 1"/>
            <p:cNvSpPr txBox="1">
              <a:spLocks/>
            </p:cNvSpPr>
            <p:nvPr/>
          </p:nvSpPr>
          <p:spPr bwMode="auto">
            <a:xfrm>
              <a:off x="571472" y="6072206"/>
              <a:ext cx="8229600" cy="1143000"/>
            </a:xfrm>
            <a:prstGeom prst="rect">
              <a:avLst/>
            </a:prstGeom>
            <a:noFill/>
            <a:ln w="9525">
              <a:noFill/>
              <a:miter lim="800000"/>
              <a:headEnd/>
              <a:tailEnd/>
            </a:ln>
          </p:spPr>
          <p:txBody>
            <a:bodyPr anchor="ctr"/>
            <a:lstStyle/>
            <a:p>
              <a:pPr algn="ctr"/>
              <a:r>
                <a:rPr lang="en-US" altLang="zh-CN" sz="1600" b="1">
                  <a:solidFill>
                    <a:schemeClr val="bg1"/>
                  </a:solidFill>
                  <a:latin typeface="Comic Sans MS" pitchFamily="66" charset="0"/>
                  <a:ea typeface="Arial Unicode MS" pitchFamily="34" charset="-122"/>
                  <a:cs typeface="Arial" charset="0"/>
                </a:rPr>
                <a:t> HuaMin   Charity   Foundation</a:t>
              </a:r>
              <a:endParaRPr lang="zh-CN" altLang="en-US" sz="1600" b="1">
                <a:solidFill>
                  <a:schemeClr val="bg1"/>
                </a:solidFill>
                <a:latin typeface="Comic Sans MS" pitchFamily="66" charset="0"/>
                <a:ea typeface="Arial Unicode MS" pitchFamily="34" charset="-122"/>
                <a:cs typeface="Arial" charset="0"/>
              </a:endParaRPr>
            </a:p>
          </p:txBody>
        </p:sp>
        <p:sp>
          <p:nvSpPr>
            <p:cNvPr id="48" name="标题 1"/>
            <p:cNvSpPr txBox="1">
              <a:spLocks/>
            </p:cNvSpPr>
            <p:nvPr/>
          </p:nvSpPr>
          <p:spPr>
            <a:xfrm>
              <a:off x="571472" y="5715000"/>
              <a:ext cx="8229600" cy="1143014"/>
            </a:xfrm>
            <a:prstGeom prst="rect">
              <a:avLst/>
            </a:prstGeom>
          </p:spPr>
          <p:txBody>
            <a:bodyPr anchor="ctr">
              <a:normAutofit/>
            </a:bodyPr>
            <a:lstStyle/>
            <a:p>
              <a:pPr algn="ctr" fontAlgn="auto">
                <a:spcAft>
                  <a:spcPts val="0"/>
                </a:spcAft>
                <a:defRPr/>
              </a:pPr>
              <a:endParaRPr lang="zh-CN" altLang="en-US" sz="800" b="1" dirty="0">
                <a:solidFill>
                  <a:srgbClr val="00B0F0"/>
                </a:solidFill>
                <a:latin typeface="+mj-ea"/>
                <a:ea typeface="+mn-ea"/>
              </a:endParaRPr>
            </a:p>
          </p:txBody>
        </p:sp>
      </p:grpSp>
      <p:sp>
        <p:nvSpPr>
          <p:cNvPr id="50" name="矩形 49"/>
          <p:cNvSpPr/>
          <p:nvPr/>
        </p:nvSpPr>
        <p:spPr>
          <a:xfrm>
            <a:off x="2716213" y="-228600"/>
            <a:ext cx="4143375" cy="28733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 name="组合 4"/>
          <p:cNvGrpSpPr>
            <a:grpSpLocks/>
          </p:cNvGrpSpPr>
          <p:nvPr/>
        </p:nvGrpSpPr>
        <p:grpSpPr bwMode="auto">
          <a:xfrm>
            <a:off x="968375" y="3573463"/>
            <a:ext cx="4421188" cy="1946275"/>
            <a:chOff x="968351" y="3573016"/>
            <a:chExt cx="4421845" cy="1871823"/>
          </a:xfrm>
        </p:grpSpPr>
        <p:sp>
          <p:nvSpPr>
            <p:cNvPr id="51" name="Rectangle 13"/>
            <p:cNvSpPr/>
            <p:nvPr/>
          </p:nvSpPr>
          <p:spPr bwMode="auto">
            <a:xfrm>
              <a:off x="968351" y="3573016"/>
              <a:ext cx="2264111" cy="1871823"/>
            </a:xfrm>
            <a:prstGeom prst="rect">
              <a:avLst/>
            </a:prstGeom>
            <a:solidFill>
              <a:srgbClr val="FFC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91412" tIns="91412" rIns="91412" bIns="68571" anchor="b"/>
            <a:lstStyle/>
            <a:p>
              <a:pPr defTabSz="685466">
                <a:defRPr/>
              </a:pPr>
              <a:endParaRPr lang="en-US" sz="1500" dirty="0">
                <a:gradFill>
                  <a:gsLst>
                    <a:gs pos="0">
                      <a:srgbClr val="FFFFFF"/>
                    </a:gs>
                    <a:gs pos="100000">
                      <a:srgbClr val="FFFFFF"/>
                    </a:gs>
                  </a:gsLst>
                  <a:lin ang="5400000" scaled="0"/>
                </a:gradFill>
              </a:endParaRPr>
            </a:p>
          </p:txBody>
        </p:sp>
        <p:sp>
          <p:nvSpPr>
            <p:cNvPr id="45072" name="TextBox 15"/>
            <p:cNvSpPr txBox="1">
              <a:spLocks noChangeArrowheads="1"/>
            </p:cNvSpPr>
            <p:nvPr/>
          </p:nvSpPr>
          <p:spPr bwMode="auto">
            <a:xfrm>
              <a:off x="1073142" y="3644774"/>
              <a:ext cx="4317054" cy="1772583"/>
            </a:xfrm>
            <a:prstGeom prst="rect">
              <a:avLst/>
            </a:prstGeom>
            <a:noFill/>
            <a:ln w="9525">
              <a:noFill/>
              <a:miter lim="800000"/>
              <a:headEnd/>
              <a:tailEnd/>
            </a:ln>
          </p:spPr>
          <p:txBody>
            <a:bodyPr>
              <a:spAutoFit/>
            </a:bodyPr>
            <a:lstStyle/>
            <a:p>
              <a:pPr marL="342900" indent="-342900"/>
              <a:r>
                <a:rPr lang="zh-CN" altLang="en-US" sz="2000" b="1">
                  <a:solidFill>
                    <a:schemeClr val="bg1"/>
                  </a:solidFill>
                  <a:latin typeface="Calibri" pitchFamily="34" charset="0"/>
                </a:rPr>
                <a:t>项目咨询热线：</a:t>
              </a:r>
              <a:endParaRPr lang="en-US" altLang="zh-CN" sz="2000" b="1">
                <a:solidFill>
                  <a:schemeClr val="bg1"/>
                </a:solidFill>
                <a:latin typeface="Calibri" pitchFamily="34" charset="0"/>
              </a:endParaRPr>
            </a:p>
            <a:p>
              <a:pPr marL="342900" indent="-342900"/>
              <a:r>
                <a:rPr lang="en-US" altLang="zh-CN" sz="2000" b="1">
                  <a:solidFill>
                    <a:schemeClr val="bg1"/>
                  </a:solidFill>
                  <a:latin typeface="Calibri" pitchFamily="34" charset="0"/>
                </a:rPr>
                <a:t>010-65261396</a:t>
              </a:r>
            </a:p>
            <a:p>
              <a:pPr marL="342900" indent="-342900"/>
              <a:endParaRPr lang="en-US" altLang="zh-CN" b="1">
                <a:solidFill>
                  <a:schemeClr val="bg1"/>
                </a:solidFill>
                <a:latin typeface="Calibri" pitchFamily="34" charset="0"/>
              </a:endParaRPr>
            </a:p>
            <a:p>
              <a:pPr marL="342900" indent="-342900"/>
              <a:r>
                <a:rPr lang="zh-CN" altLang="en-US" sz="1900" b="1">
                  <a:solidFill>
                    <a:schemeClr val="bg1"/>
                  </a:solidFill>
                  <a:latin typeface="Calibri" pitchFamily="34" charset="0"/>
                </a:rPr>
                <a:t>申请咨询时间：</a:t>
              </a:r>
              <a:endParaRPr lang="en-US" altLang="zh-CN" sz="1900" b="1">
                <a:solidFill>
                  <a:schemeClr val="bg1"/>
                </a:solidFill>
                <a:latin typeface="Calibri" pitchFamily="34" charset="0"/>
              </a:endParaRPr>
            </a:p>
            <a:p>
              <a:pPr marL="342900" indent="-342900"/>
              <a:r>
                <a:rPr lang="zh-CN" altLang="en-US" sz="1900" b="1">
                  <a:solidFill>
                    <a:schemeClr val="bg1"/>
                  </a:solidFill>
                  <a:latin typeface="Calibri" pitchFamily="34" charset="0"/>
                </a:rPr>
                <a:t>10:0</a:t>
              </a:r>
              <a:r>
                <a:rPr lang="en-US" altLang="zh-CN" sz="1900" b="1">
                  <a:solidFill>
                    <a:schemeClr val="bg1"/>
                  </a:solidFill>
                  <a:latin typeface="Calibri" pitchFamily="34" charset="0"/>
                </a:rPr>
                <a:t>0-</a:t>
              </a:r>
              <a:r>
                <a:rPr lang="zh-CN" altLang="en-US" sz="1900" b="1">
                  <a:solidFill>
                    <a:schemeClr val="bg1"/>
                  </a:solidFill>
                  <a:latin typeface="Calibri" pitchFamily="34" charset="0"/>
                </a:rPr>
                <a:t>-11:30  </a:t>
              </a:r>
              <a:endParaRPr lang="en-US" altLang="zh-CN" sz="1900" b="1">
                <a:solidFill>
                  <a:schemeClr val="bg1"/>
                </a:solidFill>
                <a:latin typeface="Calibri" pitchFamily="34" charset="0"/>
              </a:endParaRPr>
            </a:p>
            <a:p>
              <a:pPr marL="342900" indent="-342900"/>
              <a:r>
                <a:rPr lang="zh-CN" altLang="en-US" sz="1900" b="1">
                  <a:solidFill>
                    <a:schemeClr val="bg1"/>
                  </a:solidFill>
                  <a:latin typeface="Calibri" pitchFamily="34" charset="0"/>
                </a:rPr>
                <a:t>1</a:t>
              </a:r>
              <a:r>
                <a:rPr lang="en-US" altLang="zh-CN" sz="1900" b="1">
                  <a:solidFill>
                    <a:schemeClr val="bg1"/>
                  </a:solidFill>
                  <a:latin typeface="Calibri" pitchFamily="34" charset="0"/>
                </a:rPr>
                <a:t>5:00--16</a:t>
              </a:r>
              <a:r>
                <a:rPr lang="zh-CN" altLang="en-US" sz="1900" b="1">
                  <a:solidFill>
                    <a:schemeClr val="bg1"/>
                  </a:solidFill>
                  <a:latin typeface="Calibri" pitchFamily="34" charset="0"/>
                </a:rPr>
                <a:t>:</a:t>
              </a:r>
              <a:r>
                <a:rPr lang="en-US" altLang="zh-CN" sz="1900" b="1">
                  <a:solidFill>
                    <a:schemeClr val="bg1"/>
                  </a:solidFill>
                  <a:latin typeface="Calibri" pitchFamily="34" charset="0"/>
                </a:rPr>
                <a:t>30</a:t>
              </a:r>
            </a:p>
          </p:txBody>
        </p:sp>
      </p:grpSp>
      <p:grpSp>
        <p:nvGrpSpPr>
          <p:cNvPr id="4" name="组合 3"/>
          <p:cNvGrpSpPr>
            <a:grpSpLocks/>
          </p:cNvGrpSpPr>
          <p:nvPr/>
        </p:nvGrpSpPr>
        <p:grpSpPr bwMode="auto">
          <a:xfrm>
            <a:off x="5811838" y="1655763"/>
            <a:ext cx="2647950" cy="1806575"/>
            <a:chOff x="5812343" y="1655826"/>
            <a:chExt cx="2566235" cy="1806298"/>
          </a:xfrm>
        </p:grpSpPr>
        <p:sp>
          <p:nvSpPr>
            <p:cNvPr id="57" name="Rectangle 13"/>
            <p:cNvSpPr/>
            <p:nvPr/>
          </p:nvSpPr>
          <p:spPr bwMode="auto">
            <a:xfrm>
              <a:off x="5820035" y="1655826"/>
              <a:ext cx="2253918" cy="1806298"/>
            </a:xfrm>
            <a:prstGeom prst="rect">
              <a:avLst/>
            </a:prstGeom>
            <a:solidFill>
              <a:srgbClr val="ED572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91412" tIns="91412" rIns="91412" bIns="68571" anchor="b"/>
            <a:lstStyle/>
            <a:p>
              <a:pPr defTabSz="685466">
                <a:defRPr/>
              </a:pPr>
              <a:endParaRPr lang="en-US" sz="1500" dirty="0">
                <a:gradFill>
                  <a:gsLst>
                    <a:gs pos="0">
                      <a:srgbClr val="FFFFFF"/>
                    </a:gs>
                    <a:gs pos="100000">
                      <a:srgbClr val="FFFFFF"/>
                    </a:gs>
                  </a:gsLst>
                  <a:lin ang="5400000" scaled="0"/>
                </a:gradFill>
              </a:endParaRPr>
            </a:p>
          </p:txBody>
        </p:sp>
        <p:sp>
          <p:nvSpPr>
            <p:cNvPr id="58" name="TextBox 57"/>
            <p:cNvSpPr txBox="1"/>
            <p:nvPr/>
          </p:nvSpPr>
          <p:spPr>
            <a:xfrm>
              <a:off x="5812343" y="1939944"/>
              <a:ext cx="2566235" cy="1215839"/>
            </a:xfrm>
            <a:prstGeom prst="rect">
              <a:avLst/>
            </a:prstGeom>
            <a:noFill/>
          </p:spPr>
          <p:txBody>
            <a:bodyPr>
              <a:spAutoFit/>
            </a:bodyPr>
            <a:lstStyle/>
            <a:p>
              <a:pPr fontAlgn="auto">
                <a:spcBef>
                  <a:spcPts val="0"/>
                </a:spcBef>
                <a:spcAft>
                  <a:spcPts val="0"/>
                </a:spcAft>
                <a:defRPr/>
              </a:pPr>
              <a:r>
                <a:rPr lang="zh-CN" altLang="en-US" sz="2000" b="1" kern="0" dirty="0">
                  <a:solidFill>
                    <a:schemeClr val="bg1"/>
                  </a:solidFill>
                  <a:latin typeface="+mn-lt"/>
                  <a:ea typeface="+mn-ea"/>
                </a:rPr>
                <a:t>咨询邮箱</a:t>
              </a:r>
              <a:r>
                <a:rPr lang="en-US" altLang="zh-CN" sz="2000" b="1" kern="0" dirty="0">
                  <a:solidFill>
                    <a:schemeClr val="bg1"/>
                  </a:solidFill>
                  <a:latin typeface="+mn-lt"/>
                  <a:ea typeface="+mn-ea"/>
                </a:rPr>
                <a:t>:</a:t>
              </a:r>
            </a:p>
            <a:p>
              <a:pPr fontAlgn="auto">
                <a:spcBef>
                  <a:spcPts val="0"/>
                </a:spcBef>
                <a:spcAft>
                  <a:spcPts val="0"/>
                </a:spcAft>
                <a:defRPr/>
              </a:pPr>
              <a:endParaRPr lang="en-US" altLang="zh-CN" sz="2000" b="1" kern="0" dirty="0">
                <a:solidFill>
                  <a:schemeClr val="bg1"/>
                </a:solidFill>
                <a:latin typeface="+mn-lt"/>
                <a:ea typeface="+mn-ea"/>
              </a:endParaRPr>
            </a:p>
            <a:p>
              <a:pPr fontAlgn="auto">
                <a:spcBef>
                  <a:spcPts val="0"/>
                </a:spcBef>
                <a:spcAft>
                  <a:spcPts val="0"/>
                </a:spcAft>
                <a:defRPr/>
              </a:pPr>
              <a:r>
                <a:rPr lang="en-US" altLang="zh-CN" sz="1700" b="1" kern="0" dirty="0">
                  <a:solidFill>
                    <a:schemeClr val="bg1"/>
                  </a:solidFill>
                  <a:latin typeface="Calibri" pitchFamily="34" charset="0"/>
                  <a:ea typeface="+mn-ea"/>
                  <a:cs typeface="Calibri" pitchFamily="34" charset="0"/>
                </a:rPr>
                <a:t>datx@chinahuamin.org </a:t>
              </a:r>
            </a:p>
            <a:p>
              <a:pPr fontAlgn="auto">
                <a:spcBef>
                  <a:spcPts val="0"/>
                </a:spcBef>
                <a:spcAft>
                  <a:spcPts val="0"/>
                </a:spcAft>
                <a:defRPr/>
              </a:pPr>
              <a:endParaRPr lang="zh-CN" altLang="en-US" sz="1600" dirty="0">
                <a:solidFill>
                  <a:schemeClr val="bg1"/>
                </a:solidFill>
                <a:latin typeface="+mn-lt"/>
                <a:ea typeface="+mn-ea"/>
              </a:endParaRPr>
            </a:p>
          </p:txBody>
        </p:sp>
      </p:grpSp>
      <p:grpSp>
        <p:nvGrpSpPr>
          <p:cNvPr id="3" name="组合 2"/>
          <p:cNvGrpSpPr>
            <a:grpSpLocks/>
          </p:cNvGrpSpPr>
          <p:nvPr/>
        </p:nvGrpSpPr>
        <p:grpSpPr bwMode="auto">
          <a:xfrm>
            <a:off x="968375" y="1628775"/>
            <a:ext cx="4692650" cy="1806575"/>
            <a:chOff x="968351" y="1628800"/>
            <a:chExt cx="4692153" cy="1806298"/>
          </a:xfrm>
        </p:grpSpPr>
        <p:sp>
          <p:nvSpPr>
            <p:cNvPr id="56" name="Rectangle 13"/>
            <p:cNvSpPr/>
            <p:nvPr/>
          </p:nvSpPr>
          <p:spPr bwMode="auto">
            <a:xfrm>
              <a:off x="968351" y="1628800"/>
              <a:ext cx="4692153" cy="1806298"/>
            </a:xfrm>
            <a:prstGeom prst="rect">
              <a:avLst/>
            </a:prstGeom>
            <a:solidFill>
              <a:srgbClr val="00B0F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91412" tIns="91412" rIns="91412" bIns="68571" anchor="b"/>
            <a:lstStyle/>
            <a:p>
              <a:pPr defTabSz="685466">
                <a:defRPr/>
              </a:pPr>
              <a:endParaRPr lang="en-US" sz="1500" dirty="0">
                <a:gradFill>
                  <a:gsLst>
                    <a:gs pos="0">
                      <a:srgbClr val="FFFFFF"/>
                    </a:gs>
                    <a:gs pos="100000">
                      <a:srgbClr val="FFFFFF"/>
                    </a:gs>
                  </a:gsLst>
                  <a:lin ang="5400000" scaled="0"/>
                </a:gradFill>
              </a:endParaRPr>
            </a:p>
          </p:txBody>
        </p:sp>
        <p:sp>
          <p:nvSpPr>
            <p:cNvPr id="59" name="TextBox 58"/>
            <p:cNvSpPr txBox="1"/>
            <p:nvPr/>
          </p:nvSpPr>
          <p:spPr>
            <a:xfrm>
              <a:off x="1514393" y="1731972"/>
              <a:ext cx="3876264" cy="1631700"/>
            </a:xfrm>
            <a:prstGeom prst="rect">
              <a:avLst/>
            </a:prstGeom>
            <a:noFill/>
          </p:spPr>
          <p:txBody>
            <a:bodyPr>
              <a:spAutoFit/>
            </a:bodyPr>
            <a:lstStyle/>
            <a:p>
              <a:pPr fontAlgn="auto">
                <a:spcBef>
                  <a:spcPts val="0"/>
                </a:spcBef>
                <a:spcAft>
                  <a:spcPts val="0"/>
                </a:spcAft>
                <a:defRPr/>
              </a:pPr>
              <a:r>
                <a:rPr lang="zh-CN" altLang="en-US" sz="2000" b="1" kern="0" dirty="0">
                  <a:solidFill>
                    <a:schemeClr val="bg1"/>
                  </a:solidFill>
                  <a:latin typeface="Calibri" pitchFamily="34" charset="0"/>
                  <a:ea typeface="+mn-ea"/>
                  <a:cs typeface="Calibri" pitchFamily="34" charset="0"/>
                </a:rPr>
                <a:t>项目网址：</a:t>
              </a:r>
              <a:endParaRPr lang="en-US" altLang="zh-CN" sz="2000" b="1" kern="0" dirty="0">
                <a:solidFill>
                  <a:schemeClr val="bg1"/>
                </a:solidFill>
                <a:latin typeface="Calibri" pitchFamily="34" charset="0"/>
                <a:ea typeface="+mn-ea"/>
                <a:cs typeface="Calibri" pitchFamily="34" charset="0"/>
              </a:endParaRPr>
            </a:p>
            <a:p>
              <a:pPr fontAlgn="auto">
                <a:spcBef>
                  <a:spcPts val="0"/>
                </a:spcBef>
                <a:spcAft>
                  <a:spcPts val="0"/>
                </a:spcAft>
                <a:defRPr/>
              </a:pPr>
              <a:r>
                <a:rPr lang="en-US" altLang="zh-CN" sz="2000" b="1" kern="0" dirty="0">
                  <a:solidFill>
                    <a:schemeClr val="bg1"/>
                  </a:solidFill>
                  <a:latin typeface="Calibri" pitchFamily="34" charset="0"/>
                  <a:ea typeface="+mn-ea"/>
                  <a:cs typeface="Calibri" pitchFamily="34" charset="0"/>
                </a:rPr>
                <a:t>http://dxsjy.chinahuamin.org</a:t>
              </a:r>
            </a:p>
            <a:p>
              <a:pPr fontAlgn="auto">
                <a:spcBef>
                  <a:spcPts val="0"/>
                </a:spcBef>
                <a:spcAft>
                  <a:spcPts val="0"/>
                </a:spcAft>
                <a:defRPr/>
              </a:pPr>
              <a:endParaRPr lang="en-US" altLang="zh-CN" sz="2000" b="1" kern="0" dirty="0">
                <a:solidFill>
                  <a:schemeClr val="bg1"/>
                </a:solidFill>
                <a:latin typeface="Calibri" pitchFamily="34" charset="0"/>
                <a:ea typeface="+mn-ea"/>
                <a:cs typeface="Calibri" pitchFamily="34" charset="0"/>
              </a:endParaRPr>
            </a:p>
            <a:p>
              <a:pPr fontAlgn="auto">
                <a:spcBef>
                  <a:spcPts val="0"/>
                </a:spcBef>
                <a:spcAft>
                  <a:spcPts val="0"/>
                </a:spcAft>
                <a:defRPr/>
              </a:pPr>
              <a:r>
                <a:rPr lang="zh-CN" altLang="en-US" sz="2000" b="1" kern="0" dirty="0">
                  <a:solidFill>
                    <a:schemeClr val="bg1"/>
                  </a:solidFill>
                  <a:latin typeface="Calibri" pitchFamily="34" charset="0"/>
                  <a:ea typeface="+mn-ea"/>
                  <a:cs typeface="Calibri" pitchFamily="34" charset="0"/>
                  <a:sym typeface="Arial" pitchFamily="34" charset="0"/>
                </a:rPr>
                <a:t>基金会网址： </a:t>
              </a:r>
              <a:r>
                <a:rPr lang="en-US" altLang="zh-CN" sz="2000" b="1" kern="0" dirty="0">
                  <a:solidFill>
                    <a:schemeClr val="bg1"/>
                  </a:solidFill>
                  <a:latin typeface="Calibri" pitchFamily="34" charset="0"/>
                  <a:ea typeface="+mn-ea"/>
                  <a:cs typeface="Calibri" pitchFamily="34" charset="0"/>
                  <a:sym typeface="Arial" pitchFamily="34" charset="0"/>
                </a:rPr>
                <a:t>http://www.chinahuamin.org</a:t>
              </a:r>
            </a:p>
          </p:txBody>
        </p:sp>
      </p:grpSp>
      <p:grpSp>
        <p:nvGrpSpPr>
          <p:cNvPr id="6" name="组合 5"/>
          <p:cNvGrpSpPr>
            <a:grpSpLocks/>
          </p:cNvGrpSpPr>
          <p:nvPr/>
        </p:nvGrpSpPr>
        <p:grpSpPr bwMode="auto">
          <a:xfrm>
            <a:off x="3384550" y="3573463"/>
            <a:ext cx="4760913" cy="1946275"/>
            <a:chOff x="3384396" y="3573016"/>
            <a:chExt cx="4715996" cy="1872208"/>
          </a:xfrm>
        </p:grpSpPr>
        <p:sp>
          <p:nvSpPr>
            <p:cNvPr id="52" name="Rectangle 13"/>
            <p:cNvSpPr/>
            <p:nvPr/>
          </p:nvSpPr>
          <p:spPr bwMode="auto">
            <a:xfrm>
              <a:off x="3384396" y="3573016"/>
              <a:ext cx="4715996" cy="1872208"/>
            </a:xfrm>
            <a:prstGeom prst="rect">
              <a:avLst/>
            </a:prstGeom>
            <a:solidFill>
              <a:schemeClr val="tx1">
                <a:lumMod val="75000"/>
                <a:lumOff val="2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91412" tIns="91412" rIns="91412" bIns="68571" anchor="b"/>
            <a:lstStyle/>
            <a:p>
              <a:pPr defTabSz="685466">
                <a:defRPr/>
              </a:pPr>
              <a:endParaRPr lang="en-US" sz="1500" dirty="0">
                <a:gradFill>
                  <a:gsLst>
                    <a:gs pos="0">
                      <a:srgbClr val="FFFFFF"/>
                    </a:gs>
                    <a:gs pos="100000">
                      <a:srgbClr val="FFFFFF"/>
                    </a:gs>
                  </a:gsLst>
                  <a:lin ang="5400000" scaled="0"/>
                </a:gradFill>
              </a:endParaRPr>
            </a:p>
          </p:txBody>
        </p:sp>
        <p:sp>
          <p:nvSpPr>
            <p:cNvPr id="60" name="TextBox 59"/>
            <p:cNvSpPr txBox="1"/>
            <p:nvPr/>
          </p:nvSpPr>
          <p:spPr>
            <a:xfrm>
              <a:off x="3491328" y="4047939"/>
              <a:ext cx="4609064" cy="1015513"/>
            </a:xfrm>
            <a:prstGeom prst="rect">
              <a:avLst/>
            </a:prstGeom>
            <a:noFill/>
          </p:spPr>
          <p:txBody>
            <a:bodyPr>
              <a:spAutoFit/>
            </a:bodyPr>
            <a:lstStyle/>
            <a:p>
              <a:pPr fontAlgn="auto">
                <a:spcBef>
                  <a:spcPts val="0"/>
                </a:spcBef>
                <a:spcAft>
                  <a:spcPts val="0"/>
                </a:spcAft>
                <a:defRPr/>
              </a:pPr>
              <a:r>
                <a:rPr lang="zh-CN" altLang="en-US" sz="2000" b="1" kern="0" dirty="0">
                  <a:solidFill>
                    <a:schemeClr val="bg1"/>
                  </a:solidFill>
                  <a:latin typeface="+mn-lt"/>
                  <a:ea typeface="+mn-ea"/>
                </a:rPr>
                <a:t>地址：北京市东城区西总布胡同13号</a:t>
              </a:r>
              <a:endParaRPr lang="en-US" altLang="zh-CN" sz="2000" b="1" kern="0" dirty="0">
                <a:solidFill>
                  <a:schemeClr val="bg1"/>
                </a:solidFill>
                <a:latin typeface="+mn-lt"/>
                <a:ea typeface="+mn-ea"/>
              </a:endParaRPr>
            </a:p>
            <a:p>
              <a:pPr fontAlgn="auto">
                <a:spcBef>
                  <a:spcPts val="0"/>
                </a:spcBef>
                <a:spcAft>
                  <a:spcPts val="0"/>
                </a:spcAft>
                <a:defRPr/>
              </a:pPr>
              <a:endParaRPr lang="en-US" altLang="zh-CN" sz="2000" b="1" kern="0" dirty="0">
                <a:solidFill>
                  <a:schemeClr val="bg1"/>
                </a:solidFill>
                <a:latin typeface="+mn-lt"/>
                <a:ea typeface="+mn-ea"/>
              </a:endParaRPr>
            </a:p>
            <a:p>
              <a:pPr fontAlgn="auto">
                <a:spcBef>
                  <a:spcPts val="0"/>
                </a:spcBef>
                <a:spcAft>
                  <a:spcPts val="0"/>
                </a:spcAft>
                <a:defRPr/>
              </a:pPr>
              <a:r>
                <a:rPr lang="zh-CN" altLang="en-US" sz="2000" b="1" kern="0" dirty="0">
                  <a:solidFill>
                    <a:schemeClr val="bg1"/>
                  </a:solidFill>
                  <a:latin typeface="+mn-lt"/>
                  <a:ea typeface="+mn-ea"/>
                </a:rPr>
                <a:t>邮编：100005</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附录</a:t>
            </a:r>
            <a:r>
              <a:rPr lang="en-US" altLang="zh-CN" dirty="0" smtClean="0"/>
              <a:t>1</a:t>
            </a:r>
            <a:r>
              <a:rPr lang="zh-CN" altLang="en-US" dirty="0" smtClean="0"/>
              <a:t>：</a:t>
            </a:r>
            <a:r>
              <a:rPr lang="zh-CN" altLang="en-US" dirty="0" smtClean="0">
                <a:hlinkClick r:id="rId2" action="ppaction://hlinkfile"/>
              </a:rPr>
              <a:t>大学生就业扶助项目评价指标体系</a:t>
            </a:r>
            <a:endParaRPr lang="en-US" altLang="zh-CN" dirty="0" smtClean="0"/>
          </a:p>
          <a:p>
            <a:r>
              <a:rPr lang="zh-CN" altLang="en-US" dirty="0" smtClean="0"/>
              <a:t>附录</a:t>
            </a:r>
            <a:r>
              <a:rPr lang="en-US" altLang="zh-CN" dirty="0" smtClean="0"/>
              <a:t>2</a:t>
            </a:r>
            <a:r>
              <a:rPr lang="zh-CN" altLang="en-US" dirty="0" smtClean="0"/>
              <a:t>：</a:t>
            </a:r>
            <a:r>
              <a:rPr lang="zh-CN" altLang="en-US" dirty="0" smtClean="0">
                <a:hlinkClick r:id="rId3" action="ppaction://hlinkfile"/>
              </a:rPr>
              <a:t>学生申请材料样表预览</a:t>
            </a:r>
            <a:endParaRPr lang="zh-CN" altLang="en-US" dirty="0"/>
          </a:p>
        </p:txBody>
      </p:sp>
    </p:spTree>
    <p:extLst>
      <p:ext uri="{BB962C8B-B14F-4D97-AF65-F5344CB8AC3E}">
        <p14:creationId xmlns:p14="http://schemas.microsoft.com/office/powerpoint/2010/main" val="2853296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圆角矩形 2"/>
          <p:cNvSpPr>
            <a:spLocks noChangeArrowheads="1"/>
          </p:cNvSpPr>
          <p:nvPr/>
        </p:nvSpPr>
        <p:spPr bwMode="auto">
          <a:xfrm>
            <a:off x="515938" y="2447925"/>
            <a:ext cx="1541462" cy="549275"/>
          </a:xfrm>
          <a:prstGeom prst="roundRect">
            <a:avLst>
              <a:gd name="adj" fmla="val 16667"/>
            </a:avLst>
          </a:prstGeom>
          <a:solidFill>
            <a:srgbClr val="00B0F0"/>
          </a:solidFill>
          <a:ln w="25400">
            <a:noFill/>
            <a:round/>
            <a:headEnd/>
            <a:tailEnd/>
          </a:ln>
        </p:spPr>
        <p:txBody>
          <a:bodyPr anchor="ctr"/>
          <a:lstStyle/>
          <a:p>
            <a:pPr algn="ctr"/>
            <a:r>
              <a:rPr lang="zh-CN" altLang="en-US" sz="2400" b="1">
                <a:solidFill>
                  <a:srgbClr val="FFFFFF"/>
                </a:solidFill>
                <a:latin typeface="微软雅黑" pitchFamily="34" charset="-122"/>
                <a:ea typeface="微软雅黑" pitchFamily="34" charset="-122"/>
              </a:rPr>
              <a:t>结项评估</a:t>
            </a:r>
          </a:p>
        </p:txBody>
      </p:sp>
      <p:sp>
        <p:nvSpPr>
          <p:cNvPr id="9" name="圆角矩形 2"/>
          <p:cNvSpPr>
            <a:spLocks noChangeArrowheads="1"/>
          </p:cNvSpPr>
          <p:nvPr/>
        </p:nvSpPr>
        <p:spPr bwMode="auto">
          <a:xfrm>
            <a:off x="561975" y="3582988"/>
            <a:ext cx="1541463" cy="566737"/>
          </a:xfrm>
          <a:prstGeom prst="roundRect">
            <a:avLst>
              <a:gd name="adj" fmla="val 16667"/>
            </a:avLst>
          </a:prstGeom>
          <a:solidFill>
            <a:srgbClr val="00B0F0"/>
          </a:solidFill>
          <a:ln w="25400">
            <a:noFill/>
            <a:round/>
            <a:headEnd/>
            <a:tailEnd/>
          </a:ln>
        </p:spPr>
        <p:txBody>
          <a:bodyPr anchor="ctr"/>
          <a:lstStyle/>
          <a:p>
            <a:pPr algn="ctr"/>
            <a:r>
              <a:rPr lang="zh-CN" altLang="en-US" sz="2400" b="1">
                <a:solidFill>
                  <a:srgbClr val="FFFFFF"/>
                </a:solidFill>
                <a:latin typeface="微软雅黑" pitchFamily="34" charset="-122"/>
                <a:ea typeface="微软雅黑" pitchFamily="34" charset="-122"/>
              </a:rPr>
              <a:t>二期拨款</a:t>
            </a:r>
          </a:p>
        </p:txBody>
      </p:sp>
      <p:sp>
        <p:nvSpPr>
          <p:cNvPr id="10" name="圆角矩形 2"/>
          <p:cNvSpPr>
            <a:spLocks noChangeArrowheads="1"/>
          </p:cNvSpPr>
          <p:nvPr/>
        </p:nvSpPr>
        <p:spPr bwMode="auto">
          <a:xfrm>
            <a:off x="2681288" y="3582988"/>
            <a:ext cx="1541462" cy="566737"/>
          </a:xfrm>
          <a:prstGeom prst="roundRect">
            <a:avLst>
              <a:gd name="adj" fmla="val 16667"/>
            </a:avLst>
          </a:prstGeom>
          <a:solidFill>
            <a:srgbClr val="00B0F0"/>
          </a:solidFill>
          <a:ln w="25400">
            <a:noFill/>
            <a:round/>
            <a:headEnd/>
            <a:tailEnd/>
          </a:ln>
        </p:spPr>
        <p:txBody>
          <a:bodyPr anchor="ctr"/>
          <a:lstStyle/>
          <a:p>
            <a:pPr algn="ctr"/>
            <a:r>
              <a:rPr lang="zh-CN" altLang="en-US" sz="2400" b="1">
                <a:solidFill>
                  <a:srgbClr val="FFFFFF"/>
                </a:solidFill>
                <a:latin typeface="微软雅黑" pitchFamily="34" charset="-122"/>
                <a:ea typeface="微软雅黑" pitchFamily="34" charset="-122"/>
              </a:rPr>
              <a:t>就业服务</a:t>
            </a:r>
          </a:p>
        </p:txBody>
      </p:sp>
      <p:sp>
        <p:nvSpPr>
          <p:cNvPr id="13" name="圆角矩形 2"/>
          <p:cNvSpPr>
            <a:spLocks noChangeArrowheads="1"/>
          </p:cNvSpPr>
          <p:nvPr/>
        </p:nvSpPr>
        <p:spPr bwMode="auto">
          <a:xfrm>
            <a:off x="515938" y="1293813"/>
            <a:ext cx="1541462" cy="579437"/>
          </a:xfrm>
          <a:prstGeom prst="roundRect">
            <a:avLst>
              <a:gd name="adj" fmla="val 16667"/>
            </a:avLst>
          </a:prstGeom>
          <a:solidFill>
            <a:srgbClr val="00B0F0"/>
          </a:solidFill>
          <a:ln w="25400">
            <a:noFill/>
            <a:round/>
            <a:headEnd/>
            <a:tailEnd/>
          </a:ln>
        </p:spPr>
        <p:txBody>
          <a:bodyPr anchor="ctr"/>
          <a:lstStyle/>
          <a:p>
            <a:pPr algn="ctr"/>
            <a:r>
              <a:rPr lang="zh-CN" altLang="en-US" sz="2400" b="1">
                <a:solidFill>
                  <a:srgbClr val="FFFFFF"/>
                </a:solidFill>
                <a:latin typeface="微软雅黑" pitchFamily="34" charset="-122"/>
                <a:ea typeface="微软雅黑" pitchFamily="34" charset="-122"/>
              </a:rPr>
              <a:t>项目启动</a:t>
            </a:r>
          </a:p>
        </p:txBody>
      </p:sp>
      <p:sp>
        <p:nvSpPr>
          <p:cNvPr id="14" name="圆角矩形 2"/>
          <p:cNvSpPr>
            <a:spLocks noChangeArrowheads="1"/>
          </p:cNvSpPr>
          <p:nvPr/>
        </p:nvSpPr>
        <p:spPr bwMode="auto">
          <a:xfrm>
            <a:off x="2681288" y="1255713"/>
            <a:ext cx="1541462" cy="617537"/>
          </a:xfrm>
          <a:prstGeom prst="roundRect">
            <a:avLst>
              <a:gd name="adj" fmla="val 16667"/>
            </a:avLst>
          </a:prstGeom>
          <a:solidFill>
            <a:srgbClr val="00B0F0"/>
          </a:solidFill>
          <a:ln w="25400">
            <a:noFill/>
            <a:round/>
            <a:headEnd/>
            <a:tailEnd/>
          </a:ln>
        </p:spPr>
        <p:txBody>
          <a:bodyPr anchor="ctr"/>
          <a:lstStyle/>
          <a:p>
            <a:pPr algn="ctr"/>
            <a:r>
              <a:rPr lang="zh-CN" altLang="en-US" sz="2400" b="1">
                <a:solidFill>
                  <a:srgbClr val="FFFFFF"/>
                </a:solidFill>
                <a:latin typeface="微软雅黑" pitchFamily="34" charset="-122"/>
                <a:ea typeface="微软雅黑" pitchFamily="34" charset="-122"/>
              </a:rPr>
              <a:t>网上申报</a:t>
            </a:r>
          </a:p>
        </p:txBody>
      </p:sp>
      <p:sp>
        <p:nvSpPr>
          <p:cNvPr id="15" name="圆角矩形 2"/>
          <p:cNvSpPr>
            <a:spLocks noChangeArrowheads="1"/>
          </p:cNvSpPr>
          <p:nvPr/>
        </p:nvSpPr>
        <p:spPr bwMode="auto">
          <a:xfrm>
            <a:off x="4862513" y="1255713"/>
            <a:ext cx="1541462" cy="617537"/>
          </a:xfrm>
          <a:prstGeom prst="roundRect">
            <a:avLst>
              <a:gd name="adj" fmla="val 16667"/>
            </a:avLst>
          </a:prstGeom>
          <a:solidFill>
            <a:srgbClr val="00B0F0"/>
          </a:solidFill>
          <a:ln w="25400">
            <a:noFill/>
            <a:round/>
            <a:headEnd/>
            <a:tailEnd/>
          </a:ln>
        </p:spPr>
        <p:txBody>
          <a:bodyPr anchor="ctr"/>
          <a:lstStyle/>
          <a:p>
            <a:pPr algn="ctr"/>
            <a:r>
              <a:rPr lang="zh-CN" altLang="en-US" sz="2400" b="1">
                <a:solidFill>
                  <a:srgbClr val="FFFFFF"/>
                </a:solidFill>
                <a:latin typeface="微软雅黑" pitchFamily="34" charset="-122"/>
                <a:ea typeface="微软雅黑" pitchFamily="34" charset="-122"/>
              </a:rPr>
              <a:t>材料打印</a:t>
            </a:r>
          </a:p>
        </p:txBody>
      </p:sp>
      <p:sp>
        <p:nvSpPr>
          <p:cNvPr id="16" name="圆角矩形 2"/>
          <p:cNvSpPr>
            <a:spLocks noChangeArrowheads="1"/>
          </p:cNvSpPr>
          <p:nvPr/>
        </p:nvSpPr>
        <p:spPr bwMode="auto">
          <a:xfrm>
            <a:off x="7019925" y="1255713"/>
            <a:ext cx="1541463" cy="609600"/>
          </a:xfrm>
          <a:prstGeom prst="roundRect">
            <a:avLst>
              <a:gd name="adj" fmla="val 16667"/>
            </a:avLst>
          </a:prstGeom>
          <a:solidFill>
            <a:srgbClr val="00B0F0"/>
          </a:solidFill>
          <a:ln w="25400">
            <a:noFill/>
            <a:round/>
            <a:headEnd/>
            <a:tailEnd/>
          </a:ln>
        </p:spPr>
        <p:txBody>
          <a:bodyPr anchor="ctr"/>
          <a:lstStyle/>
          <a:p>
            <a:pPr algn="ctr"/>
            <a:r>
              <a:rPr lang="zh-CN" altLang="en-US" sz="2400" b="1">
                <a:solidFill>
                  <a:srgbClr val="FFFFFF"/>
                </a:solidFill>
                <a:latin typeface="微软雅黑" pitchFamily="34" charset="-122"/>
                <a:ea typeface="微软雅黑" pitchFamily="34" charset="-122"/>
              </a:rPr>
              <a:t>院系审核</a:t>
            </a:r>
          </a:p>
        </p:txBody>
      </p:sp>
      <p:sp>
        <p:nvSpPr>
          <p:cNvPr id="20" name="圆角矩形 2"/>
          <p:cNvSpPr>
            <a:spLocks noChangeArrowheads="1"/>
          </p:cNvSpPr>
          <p:nvPr/>
        </p:nvSpPr>
        <p:spPr bwMode="auto">
          <a:xfrm>
            <a:off x="7019925" y="2400300"/>
            <a:ext cx="1541463" cy="596900"/>
          </a:xfrm>
          <a:prstGeom prst="roundRect">
            <a:avLst>
              <a:gd name="adj" fmla="val 16667"/>
            </a:avLst>
          </a:prstGeom>
          <a:solidFill>
            <a:srgbClr val="00B0F0"/>
          </a:solidFill>
          <a:ln w="25400">
            <a:noFill/>
            <a:round/>
            <a:headEnd/>
            <a:tailEnd/>
          </a:ln>
        </p:spPr>
        <p:txBody>
          <a:bodyPr anchor="ctr"/>
          <a:lstStyle/>
          <a:p>
            <a:pPr algn="ctr"/>
            <a:r>
              <a:rPr lang="zh-CN" altLang="en-US" sz="2400" b="1">
                <a:solidFill>
                  <a:srgbClr val="FFFFFF"/>
                </a:solidFill>
                <a:latin typeface="微软雅黑" pitchFamily="34" charset="-122"/>
                <a:ea typeface="微软雅黑" pitchFamily="34" charset="-122"/>
              </a:rPr>
              <a:t>材料邮寄</a:t>
            </a:r>
          </a:p>
        </p:txBody>
      </p:sp>
      <p:sp>
        <p:nvSpPr>
          <p:cNvPr id="21" name="圆角矩形 2"/>
          <p:cNvSpPr>
            <a:spLocks noChangeArrowheads="1"/>
          </p:cNvSpPr>
          <p:nvPr/>
        </p:nvSpPr>
        <p:spPr bwMode="auto">
          <a:xfrm>
            <a:off x="7019925" y="3582988"/>
            <a:ext cx="1541463" cy="566737"/>
          </a:xfrm>
          <a:prstGeom prst="roundRect">
            <a:avLst>
              <a:gd name="adj" fmla="val 16667"/>
            </a:avLst>
          </a:prstGeom>
          <a:solidFill>
            <a:srgbClr val="00B0F0"/>
          </a:solidFill>
          <a:ln w="25400">
            <a:noFill/>
            <a:round/>
            <a:headEnd/>
            <a:tailEnd/>
          </a:ln>
        </p:spPr>
        <p:txBody>
          <a:bodyPr anchor="ctr"/>
          <a:lstStyle/>
          <a:p>
            <a:pPr algn="ctr"/>
            <a:r>
              <a:rPr lang="zh-CN" altLang="en-US" sz="2400" b="1">
                <a:solidFill>
                  <a:srgbClr val="FFFFFF"/>
                </a:solidFill>
                <a:latin typeface="微软雅黑" pitchFamily="34" charset="-122"/>
                <a:ea typeface="微软雅黑" pitchFamily="34" charset="-122"/>
              </a:rPr>
              <a:t>项目评审</a:t>
            </a:r>
          </a:p>
        </p:txBody>
      </p:sp>
      <p:sp>
        <p:nvSpPr>
          <p:cNvPr id="22" name="圆角矩形 2"/>
          <p:cNvSpPr>
            <a:spLocks noChangeArrowheads="1"/>
          </p:cNvSpPr>
          <p:nvPr/>
        </p:nvSpPr>
        <p:spPr bwMode="auto">
          <a:xfrm>
            <a:off x="7019925" y="4860925"/>
            <a:ext cx="1541463" cy="587375"/>
          </a:xfrm>
          <a:prstGeom prst="roundRect">
            <a:avLst>
              <a:gd name="adj" fmla="val 16667"/>
            </a:avLst>
          </a:prstGeom>
          <a:solidFill>
            <a:srgbClr val="00B0F0"/>
          </a:solidFill>
          <a:ln w="25400">
            <a:noFill/>
            <a:round/>
            <a:headEnd/>
            <a:tailEnd/>
          </a:ln>
        </p:spPr>
        <p:txBody>
          <a:bodyPr anchor="ctr"/>
          <a:lstStyle/>
          <a:p>
            <a:pPr algn="ctr"/>
            <a:r>
              <a:rPr lang="zh-CN" altLang="en-US" sz="2400" b="1">
                <a:solidFill>
                  <a:srgbClr val="FFFFFF"/>
                </a:solidFill>
                <a:latin typeface="微软雅黑" pitchFamily="34" charset="-122"/>
                <a:ea typeface="微软雅黑" pitchFamily="34" charset="-122"/>
              </a:rPr>
              <a:t>学校复核</a:t>
            </a:r>
          </a:p>
        </p:txBody>
      </p:sp>
      <p:sp>
        <p:nvSpPr>
          <p:cNvPr id="26" name="圆角矩形 2"/>
          <p:cNvSpPr>
            <a:spLocks noChangeArrowheads="1"/>
          </p:cNvSpPr>
          <p:nvPr/>
        </p:nvSpPr>
        <p:spPr bwMode="auto">
          <a:xfrm>
            <a:off x="4918075" y="3582988"/>
            <a:ext cx="1541463" cy="576262"/>
          </a:xfrm>
          <a:prstGeom prst="roundRect">
            <a:avLst>
              <a:gd name="adj" fmla="val 16667"/>
            </a:avLst>
          </a:prstGeom>
          <a:solidFill>
            <a:srgbClr val="00B0F0"/>
          </a:solidFill>
          <a:ln w="25400">
            <a:noFill/>
            <a:round/>
            <a:headEnd/>
            <a:tailEnd/>
          </a:ln>
        </p:spPr>
        <p:txBody>
          <a:bodyPr anchor="ctr"/>
          <a:lstStyle/>
          <a:p>
            <a:pPr algn="ctr"/>
            <a:r>
              <a:rPr lang="zh-CN" altLang="en-US" sz="2400" b="1">
                <a:solidFill>
                  <a:srgbClr val="FFFFFF"/>
                </a:solidFill>
                <a:latin typeface="微软雅黑" pitchFamily="34" charset="-122"/>
                <a:ea typeface="微软雅黑" pitchFamily="34" charset="-122"/>
              </a:rPr>
              <a:t>就业培训</a:t>
            </a:r>
          </a:p>
        </p:txBody>
      </p:sp>
      <p:sp>
        <p:nvSpPr>
          <p:cNvPr id="27" name="圆角矩形 2"/>
          <p:cNvSpPr>
            <a:spLocks noChangeArrowheads="1"/>
          </p:cNvSpPr>
          <p:nvPr/>
        </p:nvSpPr>
        <p:spPr bwMode="auto">
          <a:xfrm>
            <a:off x="4918075" y="4860925"/>
            <a:ext cx="1541463" cy="587375"/>
          </a:xfrm>
          <a:prstGeom prst="roundRect">
            <a:avLst>
              <a:gd name="adj" fmla="val 16667"/>
            </a:avLst>
          </a:prstGeom>
          <a:solidFill>
            <a:srgbClr val="00B0F0"/>
          </a:solidFill>
          <a:ln w="25400">
            <a:noFill/>
            <a:round/>
            <a:headEnd/>
            <a:tailEnd/>
          </a:ln>
        </p:spPr>
        <p:txBody>
          <a:bodyPr anchor="ctr"/>
          <a:lstStyle/>
          <a:p>
            <a:pPr algn="ctr"/>
            <a:r>
              <a:rPr lang="zh-CN" altLang="en-US" sz="2400" b="1">
                <a:solidFill>
                  <a:srgbClr val="FFFFFF"/>
                </a:solidFill>
                <a:latin typeface="微软雅黑" pitchFamily="34" charset="-122"/>
                <a:ea typeface="微软雅黑" pitchFamily="34" charset="-122"/>
              </a:rPr>
              <a:t>名单确定</a:t>
            </a:r>
          </a:p>
        </p:txBody>
      </p:sp>
      <p:sp>
        <p:nvSpPr>
          <p:cNvPr id="28" name="圆角矩形 2"/>
          <p:cNvSpPr>
            <a:spLocks noChangeArrowheads="1"/>
          </p:cNvSpPr>
          <p:nvPr/>
        </p:nvSpPr>
        <p:spPr bwMode="auto">
          <a:xfrm>
            <a:off x="2681288" y="4860925"/>
            <a:ext cx="1541462" cy="587375"/>
          </a:xfrm>
          <a:prstGeom prst="roundRect">
            <a:avLst>
              <a:gd name="adj" fmla="val 16667"/>
            </a:avLst>
          </a:prstGeom>
          <a:solidFill>
            <a:srgbClr val="00B0F0"/>
          </a:solidFill>
          <a:ln w="25400">
            <a:noFill/>
            <a:round/>
            <a:headEnd/>
            <a:tailEnd/>
          </a:ln>
        </p:spPr>
        <p:txBody>
          <a:bodyPr anchor="ctr"/>
          <a:lstStyle/>
          <a:p>
            <a:pPr algn="ctr"/>
            <a:r>
              <a:rPr lang="zh-CN" altLang="en-US" sz="2400" b="1">
                <a:solidFill>
                  <a:srgbClr val="FFFFFF"/>
                </a:solidFill>
                <a:latin typeface="微软雅黑" pitchFamily="34" charset="-122"/>
                <a:ea typeface="微软雅黑" pitchFamily="34" charset="-122"/>
              </a:rPr>
              <a:t>首期拨款</a:t>
            </a:r>
          </a:p>
        </p:txBody>
      </p:sp>
      <p:sp>
        <p:nvSpPr>
          <p:cNvPr id="29" name="圆角矩形 2"/>
          <p:cNvSpPr>
            <a:spLocks noChangeArrowheads="1"/>
          </p:cNvSpPr>
          <p:nvPr/>
        </p:nvSpPr>
        <p:spPr bwMode="auto">
          <a:xfrm>
            <a:off x="554038" y="4860925"/>
            <a:ext cx="1541462" cy="587375"/>
          </a:xfrm>
          <a:prstGeom prst="roundRect">
            <a:avLst>
              <a:gd name="adj" fmla="val 16667"/>
            </a:avLst>
          </a:prstGeom>
          <a:solidFill>
            <a:srgbClr val="00B0F0"/>
          </a:solidFill>
          <a:ln w="25400">
            <a:noFill/>
            <a:round/>
            <a:headEnd/>
            <a:tailEnd/>
          </a:ln>
        </p:spPr>
        <p:txBody>
          <a:bodyPr anchor="ctr"/>
          <a:lstStyle/>
          <a:p>
            <a:pPr algn="ctr"/>
            <a:r>
              <a:rPr lang="zh-CN" altLang="en-US" sz="2400" b="1">
                <a:solidFill>
                  <a:srgbClr val="FFFFFF"/>
                </a:solidFill>
                <a:latin typeface="微软雅黑" pitchFamily="34" charset="-122"/>
                <a:ea typeface="微软雅黑" pitchFamily="34" charset="-122"/>
              </a:rPr>
              <a:t>中期评估</a:t>
            </a:r>
          </a:p>
        </p:txBody>
      </p:sp>
      <p:sp>
        <p:nvSpPr>
          <p:cNvPr id="30" name="右箭头 3"/>
          <p:cNvSpPr>
            <a:spLocks noChangeArrowheads="1"/>
          </p:cNvSpPr>
          <p:nvPr/>
        </p:nvSpPr>
        <p:spPr bwMode="auto">
          <a:xfrm>
            <a:off x="2171700" y="1419225"/>
            <a:ext cx="395288" cy="282575"/>
          </a:xfrm>
          <a:prstGeom prst="rightArrow">
            <a:avLst>
              <a:gd name="adj1" fmla="val 50000"/>
              <a:gd name="adj2" fmla="val 41383"/>
            </a:avLst>
          </a:prstGeom>
          <a:solidFill>
            <a:srgbClr val="404040">
              <a:alpha val="50195"/>
            </a:srgbClr>
          </a:solidFill>
          <a:ln w="9525">
            <a:noFill/>
            <a:miter lim="800000"/>
            <a:headEnd/>
            <a:tailEnd/>
          </a:ln>
        </p:spPr>
        <p:txBody>
          <a:bodyPr anchor="ctr"/>
          <a:lstStyle/>
          <a:p>
            <a:pPr algn="ctr"/>
            <a:endParaRPr lang="zh-CN" altLang="en-US">
              <a:solidFill>
                <a:srgbClr val="FFFFFF"/>
              </a:solidFill>
              <a:latin typeface="Calibri" pitchFamily="34" charset="0"/>
            </a:endParaRPr>
          </a:p>
        </p:txBody>
      </p:sp>
      <p:sp>
        <p:nvSpPr>
          <p:cNvPr id="31" name="右箭头 3"/>
          <p:cNvSpPr>
            <a:spLocks noChangeArrowheads="1"/>
          </p:cNvSpPr>
          <p:nvPr/>
        </p:nvSpPr>
        <p:spPr bwMode="auto">
          <a:xfrm>
            <a:off x="4357688" y="1422400"/>
            <a:ext cx="395287" cy="282575"/>
          </a:xfrm>
          <a:prstGeom prst="rightArrow">
            <a:avLst>
              <a:gd name="adj1" fmla="val 50000"/>
              <a:gd name="adj2" fmla="val 41383"/>
            </a:avLst>
          </a:prstGeom>
          <a:solidFill>
            <a:srgbClr val="404040">
              <a:alpha val="50195"/>
            </a:srgbClr>
          </a:solidFill>
          <a:ln w="9525">
            <a:noFill/>
            <a:miter lim="800000"/>
            <a:headEnd/>
            <a:tailEnd/>
          </a:ln>
        </p:spPr>
        <p:txBody>
          <a:bodyPr anchor="ctr"/>
          <a:lstStyle/>
          <a:p>
            <a:pPr algn="ctr"/>
            <a:endParaRPr lang="zh-CN" altLang="en-US">
              <a:solidFill>
                <a:srgbClr val="FFFFFF"/>
              </a:solidFill>
              <a:latin typeface="Calibri" pitchFamily="34" charset="0"/>
            </a:endParaRPr>
          </a:p>
        </p:txBody>
      </p:sp>
      <p:sp>
        <p:nvSpPr>
          <p:cNvPr id="32" name="右箭头 3"/>
          <p:cNvSpPr>
            <a:spLocks noChangeArrowheads="1"/>
          </p:cNvSpPr>
          <p:nvPr/>
        </p:nvSpPr>
        <p:spPr bwMode="auto">
          <a:xfrm>
            <a:off x="6518275" y="1387475"/>
            <a:ext cx="395288" cy="282575"/>
          </a:xfrm>
          <a:prstGeom prst="rightArrow">
            <a:avLst>
              <a:gd name="adj1" fmla="val 50000"/>
              <a:gd name="adj2" fmla="val 41383"/>
            </a:avLst>
          </a:prstGeom>
          <a:solidFill>
            <a:srgbClr val="404040">
              <a:alpha val="50195"/>
            </a:srgbClr>
          </a:solidFill>
          <a:ln w="9525">
            <a:noFill/>
            <a:miter lim="800000"/>
            <a:headEnd/>
            <a:tailEnd/>
          </a:ln>
        </p:spPr>
        <p:txBody>
          <a:bodyPr anchor="ctr"/>
          <a:lstStyle/>
          <a:p>
            <a:pPr algn="ctr"/>
            <a:endParaRPr lang="zh-CN" altLang="en-US">
              <a:solidFill>
                <a:srgbClr val="FFFFFF"/>
              </a:solidFill>
              <a:latin typeface="Calibri" pitchFamily="34" charset="0"/>
            </a:endParaRPr>
          </a:p>
        </p:txBody>
      </p:sp>
      <p:sp>
        <p:nvSpPr>
          <p:cNvPr id="33" name="下箭头 5"/>
          <p:cNvSpPr>
            <a:spLocks noChangeArrowheads="1"/>
          </p:cNvSpPr>
          <p:nvPr/>
        </p:nvSpPr>
        <p:spPr bwMode="auto">
          <a:xfrm>
            <a:off x="7702550" y="3122613"/>
            <a:ext cx="323850" cy="403225"/>
          </a:xfrm>
          <a:prstGeom prst="downArrow">
            <a:avLst>
              <a:gd name="adj1" fmla="val 50000"/>
              <a:gd name="adj2" fmla="val 50052"/>
            </a:avLst>
          </a:prstGeom>
          <a:solidFill>
            <a:srgbClr val="404040">
              <a:alpha val="50195"/>
            </a:srgbClr>
          </a:solidFill>
          <a:ln w="9525">
            <a:noFill/>
            <a:miter lim="800000"/>
            <a:headEnd/>
            <a:tailEnd/>
          </a:ln>
        </p:spPr>
        <p:txBody>
          <a:bodyPr anchor="ctr"/>
          <a:lstStyle/>
          <a:p>
            <a:pPr algn="ctr"/>
            <a:endParaRPr lang="zh-CN" altLang="en-US">
              <a:solidFill>
                <a:srgbClr val="FFFFFF"/>
              </a:solidFill>
              <a:latin typeface="Calibri" pitchFamily="34" charset="0"/>
            </a:endParaRPr>
          </a:p>
        </p:txBody>
      </p:sp>
      <p:sp>
        <p:nvSpPr>
          <p:cNvPr id="34" name="下箭头 5"/>
          <p:cNvSpPr>
            <a:spLocks noChangeArrowheads="1"/>
          </p:cNvSpPr>
          <p:nvPr/>
        </p:nvSpPr>
        <p:spPr bwMode="auto">
          <a:xfrm>
            <a:off x="7702550" y="1927225"/>
            <a:ext cx="323850" cy="401638"/>
          </a:xfrm>
          <a:prstGeom prst="downArrow">
            <a:avLst>
              <a:gd name="adj1" fmla="val 50000"/>
              <a:gd name="adj2" fmla="val 49855"/>
            </a:avLst>
          </a:prstGeom>
          <a:solidFill>
            <a:srgbClr val="404040">
              <a:alpha val="50195"/>
            </a:srgbClr>
          </a:solidFill>
          <a:ln w="9525">
            <a:noFill/>
            <a:miter lim="800000"/>
            <a:headEnd/>
            <a:tailEnd/>
          </a:ln>
        </p:spPr>
        <p:txBody>
          <a:bodyPr anchor="ctr"/>
          <a:lstStyle/>
          <a:p>
            <a:pPr algn="ctr"/>
            <a:endParaRPr lang="zh-CN" altLang="en-US">
              <a:solidFill>
                <a:srgbClr val="FFFFFF"/>
              </a:solidFill>
              <a:latin typeface="Calibri" pitchFamily="34" charset="0"/>
            </a:endParaRPr>
          </a:p>
        </p:txBody>
      </p:sp>
      <p:sp>
        <p:nvSpPr>
          <p:cNvPr id="35" name="下箭头 5"/>
          <p:cNvSpPr>
            <a:spLocks noChangeArrowheads="1"/>
          </p:cNvSpPr>
          <p:nvPr/>
        </p:nvSpPr>
        <p:spPr bwMode="auto">
          <a:xfrm>
            <a:off x="7702550" y="4292600"/>
            <a:ext cx="323850" cy="403225"/>
          </a:xfrm>
          <a:prstGeom prst="downArrow">
            <a:avLst>
              <a:gd name="adj1" fmla="val 50000"/>
              <a:gd name="adj2" fmla="val 50052"/>
            </a:avLst>
          </a:prstGeom>
          <a:solidFill>
            <a:srgbClr val="404040">
              <a:alpha val="50195"/>
            </a:srgbClr>
          </a:solidFill>
          <a:ln w="9525">
            <a:noFill/>
            <a:miter lim="800000"/>
            <a:headEnd/>
            <a:tailEnd/>
          </a:ln>
        </p:spPr>
        <p:txBody>
          <a:bodyPr anchor="ctr"/>
          <a:lstStyle/>
          <a:p>
            <a:pPr algn="ctr"/>
            <a:endParaRPr lang="zh-CN" altLang="en-US">
              <a:solidFill>
                <a:srgbClr val="FFFFFF"/>
              </a:solidFill>
              <a:latin typeface="Calibri" pitchFamily="34" charset="0"/>
            </a:endParaRPr>
          </a:p>
        </p:txBody>
      </p:sp>
      <p:sp>
        <p:nvSpPr>
          <p:cNvPr id="36" name="右箭头 57"/>
          <p:cNvSpPr>
            <a:spLocks noChangeArrowheads="1"/>
          </p:cNvSpPr>
          <p:nvPr/>
        </p:nvSpPr>
        <p:spPr bwMode="auto">
          <a:xfrm rot="10800000">
            <a:off x="6546850" y="5019675"/>
            <a:ext cx="395288" cy="269875"/>
          </a:xfrm>
          <a:prstGeom prst="rightArrow">
            <a:avLst>
              <a:gd name="adj1" fmla="val 50000"/>
              <a:gd name="adj2" fmla="val 43331"/>
            </a:avLst>
          </a:prstGeom>
          <a:solidFill>
            <a:srgbClr val="404040">
              <a:alpha val="50195"/>
            </a:srgbClr>
          </a:solidFill>
          <a:ln w="9525">
            <a:noFill/>
            <a:miter lim="800000"/>
            <a:headEnd/>
            <a:tailEnd/>
          </a:ln>
        </p:spPr>
        <p:txBody>
          <a:bodyPr rot="10800000" anchor="ctr"/>
          <a:lstStyle/>
          <a:p>
            <a:pPr algn="ctr"/>
            <a:endParaRPr lang="zh-CN" altLang="en-US">
              <a:solidFill>
                <a:srgbClr val="FFFFFF"/>
              </a:solidFill>
              <a:latin typeface="Calibri" pitchFamily="34" charset="0"/>
            </a:endParaRPr>
          </a:p>
        </p:txBody>
      </p:sp>
      <p:sp>
        <p:nvSpPr>
          <p:cNvPr id="38" name="右箭头 57"/>
          <p:cNvSpPr>
            <a:spLocks noChangeArrowheads="1"/>
          </p:cNvSpPr>
          <p:nvPr/>
        </p:nvSpPr>
        <p:spPr bwMode="auto">
          <a:xfrm rot="10800000">
            <a:off x="2235200" y="5014913"/>
            <a:ext cx="395288" cy="269875"/>
          </a:xfrm>
          <a:prstGeom prst="rightArrow">
            <a:avLst>
              <a:gd name="adj1" fmla="val 50000"/>
              <a:gd name="adj2" fmla="val 43331"/>
            </a:avLst>
          </a:prstGeom>
          <a:solidFill>
            <a:srgbClr val="404040">
              <a:alpha val="50195"/>
            </a:srgbClr>
          </a:solidFill>
          <a:ln w="9525">
            <a:noFill/>
            <a:miter lim="800000"/>
            <a:headEnd/>
            <a:tailEnd/>
          </a:ln>
        </p:spPr>
        <p:txBody>
          <a:bodyPr rot="10800000" anchor="ctr"/>
          <a:lstStyle/>
          <a:p>
            <a:pPr algn="ctr"/>
            <a:endParaRPr lang="zh-CN" altLang="en-US">
              <a:solidFill>
                <a:srgbClr val="FFFFFF"/>
              </a:solidFill>
              <a:latin typeface="Calibri" pitchFamily="34" charset="0"/>
            </a:endParaRPr>
          </a:p>
        </p:txBody>
      </p:sp>
      <p:sp>
        <p:nvSpPr>
          <p:cNvPr id="39" name="上箭头 61"/>
          <p:cNvSpPr>
            <a:spLocks noChangeArrowheads="1"/>
          </p:cNvSpPr>
          <p:nvPr/>
        </p:nvSpPr>
        <p:spPr bwMode="auto">
          <a:xfrm>
            <a:off x="5514975" y="4292600"/>
            <a:ext cx="346075" cy="403225"/>
          </a:xfrm>
          <a:prstGeom prst="upArrow">
            <a:avLst>
              <a:gd name="adj1" fmla="val 50000"/>
              <a:gd name="adj2" fmla="val 25050"/>
            </a:avLst>
          </a:prstGeom>
          <a:solidFill>
            <a:srgbClr val="404040">
              <a:alpha val="50195"/>
            </a:srgbClr>
          </a:solidFill>
          <a:ln w="9525">
            <a:noFill/>
            <a:miter lim="800000"/>
            <a:headEnd/>
            <a:tailEnd/>
          </a:ln>
        </p:spPr>
        <p:txBody>
          <a:bodyPr anchor="ctr"/>
          <a:lstStyle/>
          <a:p>
            <a:pPr algn="ctr"/>
            <a:endParaRPr lang="zh-CN" altLang="en-US">
              <a:solidFill>
                <a:srgbClr val="FFFFFF"/>
              </a:solidFill>
              <a:latin typeface="Calibri" pitchFamily="34" charset="0"/>
            </a:endParaRPr>
          </a:p>
        </p:txBody>
      </p:sp>
      <p:sp>
        <p:nvSpPr>
          <p:cNvPr id="40" name="右箭头 57"/>
          <p:cNvSpPr>
            <a:spLocks noChangeArrowheads="1"/>
          </p:cNvSpPr>
          <p:nvPr/>
        </p:nvSpPr>
        <p:spPr bwMode="auto">
          <a:xfrm rot="10800000">
            <a:off x="4343400" y="3730625"/>
            <a:ext cx="395288" cy="269875"/>
          </a:xfrm>
          <a:prstGeom prst="rightArrow">
            <a:avLst>
              <a:gd name="adj1" fmla="val 50000"/>
              <a:gd name="adj2" fmla="val 43331"/>
            </a:avLst>
          </a:prstGeom>
          <a:solidFill>
            <a:srgbClr val="404040">
              <a:alpha val="50195"/>
            </a:srgbClr>
          </a:solidFill>
          <a:ln w="9525">
            <a:noFill/>
            <a:miter lim="800000"/>
            <a:headEnd/>
            <a:tailEnd/>
          </a:ln>
        </p:spPr>
        <p:txBody>
          <a:bodyPr rot="10800000" anchor="ctr"/>
          <a:lstStyle/>
          <a:p>
            <a:pPr algn="ctr"/>
            <a:endParaRPr lang="zh-CN" altLang="en-US">
              <a:solidFill>
                <a:srgbClr val="FFFFFF"/>
              </a:solidFill>
              <a:latin typeface="Calibri" pitchFamily="34" charset="0"/>
            </a:endParaRPr>
          </a:p>
        </p:txBody>
      </p:sp>
      <p:sp>
        <p:nvSpPr>
          <p:cNvPr id="41" name="下箭头 5"/>
          <p:cNvSpPr>
            <a:spLocks noChangeArrowheads="1"/>
          </p:cNvSpPr>
          <p:nvPr/>
        </p:nvSpPr>
        <p:spPr bwMode="auto">
          <a:xfrm>
            <a:off x="3290888" y="4295775"/>
            <a:ext cx="323850" cy="403225"/>
          </a:xfrm>
          <a:prstGeom prst="downArrow">
            <a:avLst>
              <a:gd name="adj1" fmla="val 50000"/>
              <a:gd name="adj2" fmla="val 50052"/>
            </a:avLst>
          </a:prstGeom>
          <a:solidFill>
            <a:srgbClr val="404040">
              <a:alpha val="50195"/>
            </a:srgbClr>
          </a:solidFill>
          <a:ln w="9525">
            <a:noFill/>
            <a:miter lim="800000"/>
            <a:headEnd/>
            <a:tailEnd/>
          </a:ln>
        </p:spPr>
        <p:txBody>
          <a:bodyPr anchor="ctr"/>
          <a:lstStyle/>
          <a:p>
            <a:pPr algn="ctr"/>
            <a:endParaRPr lang="zh-CN" altLang="en-US">
              <a:solidFill>
                <a:srgbClr val="FFFFFF"/>
              </a:solidFill>
              <a:latin typeface="Calibri" pitchFamily="34" charset="0"/>
            </a:endParaRPr>
          </a:p>
        </p:txBody>
      </p:sp>
      <p:sp>
        <p:nvSpPr>
          <p:cNvPr id="42" name="上箭头 61"/>
          <p:cNvSpPr>
            <a:spLocks noChangeArrowheads="1"/>
          </p:cNvSpPr>
          <p:nvPr/>
        </p:nvSpPr>
        <p:spPr bwMode="auto">
          <a:xfrm>
            <a:off x="1123950" y="4332288"/>
            <a:ext cx="325438" cy="366712"/>
          </a:xfrm>
          <a:prstGeom prst="upArrow">
            <a:avLst>
              <a:gd name="adj1" fmla="val 50000"/>
              <a:gd name="adj2" fmla="val 25025"/>
            </a:avLst>
          </a:prstGeom>
          <a:solidFill>
            <a:srgbClr val="404040">
              <a:alpha val="50195"/>
            </a:srgbClr>
          </a:solidFill>
          <a:ln w="9525">
            <a:noFill/>
            <a:miter lim="800000"/>
            <a:headEnd/>
            <a:tailEnd/>
          </a:ln>
        </p:spPr>
        <p:txBody>
          <a:bodyPr anchor="ctr"/>
          <a:lstStyle/>
          <a:p>
            <a:pPr algn="ctr"/>
            <a:endParaRPr lang="zh-CN" altLang="en-US">
              <a:solidFill>
                <a:srgbClr val="FFFFFF"/>
              </a:solidFill>
              <a:latin typeface="Calibri" pitchFamily="34" charset="0"/>
            </a:endParaRPr>
          </a:p>
        </p:txBody>
      </p:sp>
      <p:sp>
        <p:nvSpPr>
          <p:cNvPr id="43" name="上箭头 61"/>
          <p:cNvSpPr>
            <a:spLocks noChangeArrowheads="1"/>
          </p:cNvSpPr>
          <p:nvPr/>
        </p:nvSpPr>
        <p:spPr bwMode="auto">
          <a:xfrm>
            <a:off x="1123950" y="3116263"/>
            <a:ext cx="325438" cy="366712"/>
          </a:xfrm>
          <a:prstGeom prst="upArrow">
            <a:avLst>
              <a:gd name="adj1" fmla="val 50000"/>
              <a:gd name="adj2" fmla="val 25025"/>
            </a:avLst>
          </a:prstGeom>
          <a:solidFill>
            <a:srgbClr val="404040">
              <a:alpha val="50195"/>
            </a:srgbClr>
          </a:solidFill>
          <a:ln w="9525">
            <a:noFill/>
            <a:miter lim="800000"/>
            <a:headEnd/>
            <a:tailEnd/>
          </a:ln>
        </p:spPr>
        <p:txBody>
          <a:bodyPr anchor="ctr"/>
          <a:lstStyle/>
          <a:p>
            <a:pPr algn="ctr"/>
            <a:endParaRPr lang="zh-CN" altLang="en-US">
              <a:solidFill>
                <a:srgbClr val="FFFFFF"/>
              </a:solidFill>
              <a:latin typeface="Calibri" pitchFamily="34" charset="0"/>
            </a:endParaRPr>
          </a:p>
        </p:txBody>
      </p:sp>
      <p:sp>
        <p:nvSpPr>
          <p:cNvPr id="24604" name="标题 1"/>
          <p:cNvSpPr txBox="1">
            <a:spLocks/>
          </p:cNvSpPr>
          <p:nvPr/>
        </p:nvSpPr>
        <p:spPr bwMode="auto">
          <a:xfrm>
            <a:off x="331788" y="195263"/>
            <a:ext cx="8229600" cy="920750"/>
          </a:xfrm>
          <a:prstGeom prst="rect">
            <a:avLst/>
          </a:prstGeom>
          <a:noFill/>
          <a:ln w="9525">
            <a:noFill/>
            <a:miter lim="800000"/>
            <a:headEnd/>
            <a:tailEnd/>
          </a:ln>
        </p:spPr>
        <p:txBody>
          <a:bodyPr anchor="ctr"/>
          <a:lstStyle/>
          <a:p>
            <a:r>
              <a:rPr lang="zh-CN" altLang="en-US" sz="2800" b="1">
                <a:solidFill>
                  <a:srgbClr val="00B0F0"/>
                </a:solidFill>
                <a:latin typeface="微软雅黑" pitchFamily="34" charset="-122"/>
                <a:ea typeface="微软雅黑" pitchFamily="34" charset="-122"/>
              </a:rPr>
              <a:t>项目流程</a:t>
            </a:r>
          </a:p>
        </p:txBody>
      </p:sp>
      <p:sp>
        <p:nvSpPr>
          <p:cNvPr id="45" name="标题 1"/>
          <p:cNvSpPr>
            <a:spLocks noGrp="1"/>
          </p:cNvSpPr>
          <p:nvPr>
            <p:ph type="title"/>
          </p:nvPr>
        </p:nvSpPr>
        <p:spPr>
          <a:xfrm>
            <a:off x="500063" y="-357188"/>
            <a:ext cx="8229600" cy="1143001"/>
          </a:xfrm>
        </p:spPr>
        <p:txBody>
          <a:bodyPr rtlCol="0">
            <a:normAutofit/>
          </a:bodyPr>
          <a:lstStyle/>
          <a:p>
            <a:pPr eaLnBrk="1" fontAlgn="auto" hangingPunct="1">
              <a:spcAft>
                <a:spcPts val="0"/>
              </a:spcAft>
              <a:defRPr/>
            </a:pPr>
            <a:r>
              <a:rPr lang="zh-CN" altLang="en-US" sz="1400" b="1" dirty="0" smtClean="0">
                <a:solidFill>
                  <a:srgbClr val="00B0F0"/>
                </a:solidFill>
                <a:latin typeface="+mj-ea"/>
              </a:rPr>
              <a:t>华   民   慈   善   基   金   会</a:t>
            </a:r>
            <a:endParaRPr lang="zh-CN" altLang="en-US" sz="1400" b="1" dirty="0">
              <a:solidFill>
                <a:srgbClr val="00B0F0"/>
              </a:solidFill>
              <a:latin typeface="+mj-ea"/>
            </a:endParaRPr>
          </a:p>
        </p:txBody>
      </p:sp>
      <p:grpSp>
        <p:nvGrpSpPr>
          <p:cNvPr id="24606" name="组合 45"/>
          <p:cNvGrpSpPr>
            <a:grpSpLocks/>
          </p:cNvGrpSpPr>
          <p:nvPr/>
        </p:nvGrpSpPr>
        <p:grpSpPr bwMode="auto">
          <a:xfrm>
            <a:off x="571500" y="5715000"/>
            <a:ext cx="8229600" cy="1500188"/>
            <a:chOff x="571472" y="5715000"/>
            <a:chExt cx="8229600" cy="1500206"/>
          </a:xfrm>
        </p:grpSpPr>
        <p:sp>
          <p:nvSpPr>
            <p:cNvPr id="47" name="矩形 46"/>
            <p:cNvSpPr/>
            <p:nvPr/>
          </p:nvSpPr>
          <p:spPr>
            <a:xfrm>
              <a:off x="2500285" y="6415096"/>
              <a:ext cx="4510087" cy="5588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610" name="标题 1"/>
            <p:cNvSpPr txBox="1">
              <a:spLocks/>
            </p:cNvSpPr>
            <p:nvPr/>
          </p:nvSpPr>
          <p:spPr bwMode="auto">
            <a:xfrm>
              <a:off x="571472" y="6072206"/>
              <a:ext cx="8229600" cy="1143000"/>
            </a:xfrm>
            <a:prstGeom prst="rect">
              <a:avLst/>
            </a:prstGeom>
            <a:noFill/>
            <a:ln w="9525">
              <a:noFill/>
              <a:miter lim="800000"/>
              <a:headEnd/>
              <a:tailEnd/>
            </a:ln>
          </p:spPr>
          <p:txBody>
            <a:bodyPr anchor="ctr"/>
            <a:lstStyle/>
            <a:p>
              <a:pPr algn="ctr"/>
              <a:r>
                <a:rPr lang="en-US" altLang="zh-CN" sz="1600" b="1">
                  <a:solidFill>
                    <a:schemeClr val="bg1"/>
                  </a:solidFill>
                  <a:latin typeface="Comic Sans MS" pitchFamily="66" charset="0"/>
                  <a:ea typeface="Arial Unicode MS" pitchFamily="34" charset="-122"/>
                  <a:cs typeface="Arial" charset="0"/>
                </a:rPr>
                <a:t> HuaMin   Charity   Foundation</a:t>
              </a:r>
              <a:endParaRPr lang="zh-CN" altLang="en-US" sz="1600" b="1">
                <a:solidFill>
                  <a:schemeClr val="bg1"/>
                </a:solidFill>
                <a:latin typeface="Comic Sans MS" pitchFamily="66" charset="0"/>
                <a:ea typeface="Arial Unicode MS" pitchFamily="34" charset="-122"/>
                <a:cs typeface="Arial" charset="0"/>
              </a:endParaRPr>
            </a:p>
          </p:txBody>
        </p:sp>
        <p:sp>
          <p:nvSpPr>
            <p:cNvPr id="50" name="标题 1"/>
            <p:cNvSpPr txBox="1">
              <a:spLocks/>
            </p:cNvSpPr>
            <p:nvPr/>
          </p:nvSpPr>
          <p:spPr>
            <a:xfrm>
              <a:off x="571472" y="5715000"/>
              <a:ext cx="8229600" cy="1143014"/>
            </a:xfrm>
            <a:prstGeom prst="rect">
              <a:avLst/>
            </a:prstGeom>
          </p:spPr>
          <p:txBody>
            <a:bodyPr anchor="ctr">
              <a:normAutofit/>
            </a:bodyPr>
            <a:lstStyle/>
            <a:p>
              <a:pPr algn="ctr" fontAlgn="auto">
                <a:spcAft>
                  <a:spcPts val="0"/>
                </a:spcAft>
                <a:defRPr/>
              </a:pPr>
              <a:endParaRPr lang="zh-CN" altLang="en-US" sz="800" b="1" dirty="0">
                <a:solidFill>
                  <a:srgbClr val="00B0F0"/>
                </a:solidFill>
                <a:latin typeface="+mj-ea"/>
                <a:ea typeface="+mn-ea"/>
              </a:endParaRPr>
            </a:p>
          </p:txBody>
        </p:sp>
      </p:grpSp>
      <p:sp>
        <p:nvSpPr>
          <p:cNvPr id="52" name="矩形 51"/>
          <p:cNvSpPr/>
          <p:nvPr/>
        </p:nvSpPr>
        <p:spPr>
          <a:xfrm>
            <a:off x="2716213" y="-228600"/>
            <a:ext cx="4143375" cy="28733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4" name="上箭头 61"/>
          <p:cNvSpPr>
            <a:spLocks noChangeArrowheads="1"/>
          </p:cNvSpPr>
          <p:nvPr/>
        </p:nvSpPr>
        <p:spPr bwMode="auto">
          <a:xfrm>
            <a:off x="1108075" y="1963738"/>
            <a:ext cx="325438" cy="365125"/>
          </a:xfrm>
          <a:prstGeom prst="upArrow">
            <a:avLst>
              <a:gd name="adj1" fmla="val 50000"/>
              <a:gd name="adj2" fmla="val 24917"/>
            </a:avLst>
          </a:prstGeom>
          <a:solidFill>
            <a:srgbClr val="404040">
              <a:alpha val="50195"/>
            </a:srgbClr>
          </a:solidFill>
          <a:ln w="9525">
            <a:noFill/>
            <a:miter lim="800000"/>
            <a:headEnd/>
            <a:tailEnd/>
          </a:ln>
        </p:spPr>
        <p:txBody>
          <a:bodyPr anchor="ctr"/>
          <a:lstStyle/>
          <a:p>
            <a:pPr algn="ctr"/>
            <a:endParaRPr lang="zh-CN" altLang="en-US">
              <a:solidFill>
                <a:srgbClr val="FFFFFF"/>
              </a:solidFill>
              <a:latin typeface="Calibri" pitchFamily="34"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left)">
                                      <p:cBhvr>
                                        <p:cTn id="13" dur="500"/>
                                        <p:tgtEl>
                                          <p:spTgt spid="30"/>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left)">
                                      <p:cBhvr>
                                        <p:cTn id="21" dur="500"/>
                                        <p:tgtEl>
                                          <p:spTgt spid="31"/>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left)">
                                      <p:cBhvr>
                                        <p:cTn id="29" dur="500"/>
                                        <p:tgtEl>
                                          <p:spTgt spid="32"/>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up)">
                                      <p:cBhvr>
                                        <p:cTn id="37" dur="500"/>
                                        <p:tgtEl>
                                          <p:spTgt spid="34"/>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up)">
                                      <p:cBhvr>
                                        <p:cTn id="45" dur="500"/>
                                        <p:tgtEl>
                                          <p:spTgt spid="33"/>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up)">
                                      <p:cBhvr>
                                        <p:cTn id="48" dur="500"/>
                                        <p:tgtEl>
                                          <p:spTgt spid="21"/>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wipe(up)">
                                      <p:cBhvr>
                                        <p:cTn id="53" dur="500"/>
                                        <p:tgtEl>
                                          <p:spTgt spid="35"/>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up)">
                                      <p:cBhvr>
                                        <p:cTn id="56" dur="500"/>
                                        <p:tgtEl>
                                          <p:spTgt spid="2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2" fill="hold" grpId="0" nodeType="click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wipe(right)">
                                      <p:cBhvr>
                                        <p:cTn id="61" dur="500"/>
                                        <p:tgtEl>
                                          <p:spTgt spid="36"/>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right)">
                                      <p:cBhvr>
                                        <p:cTn id="64" dur="500"/>
                                        <p:tgtEl>
                                          <p:spTgt spid="27"/>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wipe(down)">
                                      <p:cBhvr>
                                        <p:cTn id="69" dur="500"/>
                                        <p:tgtEl>
                                          <p:spTgt spid="39"/>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down)">
                                      <p:cBhvr>
                                        <p:cTn id="72" dur="500"/>
                                        <p:tgtEl>
                                          <p:spTgt spid="26"/>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2" fill="hold" grpId="0" nodeType="click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wipe(right)">
                                      <p:cBhvr>
                                        <p:cTn id="77" dur="500"/>
                                        <p:tgtEl>
                                          <p:spTgt spid="40"/>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10"/>
                                        </p:tgtEl>
                                        <p:attrNameLst>
                                          <p:attrName>style.visibility</p:attrName>
                                        </p:attrNameLst>
                                      </p:cBhvr>
                                      <p:to>
                                        <p:strVal val="visible"/>
                                      </p:to>
                                    </p:set>
                                    <p:animEffect transition="in" filter="wipe(right)">
                                      <p:cBhvr>
                                        <p:cTn id="80" dur="500"/>
                                        <p:tgtEl>
                                          <p:spTgt spid="10"/>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grpId="0" nodeType="click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wipe(up)">
                                      <p:cBhvr>
                                        <p:cTn id="85" dur="500"/>
                                        <p:tgtEl>
                                          <p:spTgt spid="41"/>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wipe(up)">
                                      <p:cBhvr>
                                        <p:cTn id="88" dur="500"/>
                                        <p:tgtEl>
                                          <p:spTgt spid="28"/>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2" fill="hold" grpId="0" nodeType="clickEffect">
                                  <p:stCondLst>
                                    <p:cond delay="0"/>
                                  </p:stCondLst>
                                  <p:childTnLst>
                                    <p:set>
                                      <p:cBhvr>
                                        <p:cTn id="92" dur="1" fill="hold">
                                          <p:stCondLst>
                                            <p:cond delay="0"/>
                                          </p:stCondLst>
                                        </p:cTn>
                                        <p:tgtEl>
                                          <p:spTgt spid="38"/>
                                        </p:tgtEl>
                                        <p:attrNameLst>
                                          <p:attrName>style.visibility</p:attrName>
                                        </p:attrNameLst>
                                      </p:cBhvr>
                                      <p:to>
                                        <p:strVal val="visible"/>
                                      </p:to>
                                    </p:set>
                                    <p:animEffect transition="in" filter="wipe(right)">
                                      <p:cBhvr>
                                        <p:cTn id="93" dur="500"/>
                                        <p:tgtEl>
                                          <p:spTgt spid="38"/>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29"/>
                                        </p:tgtEl>
                                        <p:attrNameLst>
                                          <p:attrName>style.visibility</p:attrName>
                                        </p:attrNameLst>
                                      </p:cBhvr>
                                      <p:to>
                                        <p:strVal val="visible"/>
                                      </p:to>
                                    </p:set>
                                    <p:animEffect transition="in" filter="wipe(right)">
                                      <p:cBhvr>
                                        <p:cTn id="96" dur="500"/>
                                        <p:tgtEl>
                                          <p:spTgt spid="29"/>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4" fill="hold" grpId="0" nodeType="click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wipe(down)">
                                      <p:cBhvr>
                                        <p:cTn id="101" dur="500"/>
                                        <p:tgtEl>
                                          <p:spTgt spid="42"/>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9"/>
                                        </p:tgtEl>
                                        <p:attrNameLst>
                                          <p:attrName>style.visibility</p:attrName>
                                        </p:attrNameLst>
                                      </p:cBhvr>
                                      <p:to>
                                        <p:strVal val="visible"/>
                                      </p:to>
                                    </p:set>
                                    <p:animEffect transition="in" filter="wipe(down)">
                                      <p:cBhvr>
                                        <p:cTn id="104" dur="500"/>
                                        <p:tgtEl>
                                          <p:spTgt spid="9"/>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4" fill="hold" grpId="0" nodeType="clickEffect">
                                  <p:stCondLst>
                                    <p:cond delay="0"/>
                                  </p:stCondLst>
                                  <p:childTnLst>
                                    <p:set>
                                      <p:cBhvr>
                                        <p:cTn id="108" dur="1" fill="hold">
                                          <p:stCondLst>
                                            <p:cond delay="0"/>
                                          </p:stCondLst>
                                        </p:cTn>
                                        <p:tgtEl>
                                          <p:spTgt spid="43"/>
                                        </p:tgtEl>
                                        <p:attrNameLst>
                                          <p:attrName>style.visibility</p:attrName>
                                        </p:attrNameLst>
                                      </p:cBhvr>
                                      <p:to>
                                        <p:strVal val="visible"/>
                                      </p:to>
                                    </p:set>
                                    <p:animEffect transition="in" filter="wipe(down)">
                                      <p:cBhvr>
                                        <p:cTn id="109" dur="500"/>
                                        <p:tgtEl>
                                          <p:spTgt spid="43"/>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8"/>
                                        </p:tgtEl>
                                        <p:attrNameLst>
                                          <p:attrName>style.visibility</p:attrName>
                                        </p:attrNameLst>
                                      </p:cBhvr>
                                      <p:to>
                                        <p:strVal val="visible"/>
                                      </p:to>
                                    </p:set>
                                    <p:animEffect transition="in" filter="wipe(down)">
                                      <p:cBhvr>
                                        <p:cTn id="112" dur="500"/>
                                        <p:tgtEl>
                                          <p:spTgt spid="8"/>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4" fill="hold" grpId="0" nodeType="clickEffect">
                                  <p:stCondLst>
                                    <p:cond delay="0"/>
                                  </p:stCondLst>
                                  <p:childTnLst>
                                    <p:set>
                                      <p:cBhvr>
                                        <p:cTn id="116" dur="1" fill="hold">
                                          <p:stCondLst>
                                            <p:cond delay="0"/>
                                          </p:stCondLst>
                                        </p:cTn>
                                        <p:tgtEl>
                                          <p:spTgt spid="44"/>
                                        </p:tgtEl>
                                        <p:attrNameLst>
                                          <p:attrName>style.visibility</p:attrName>
                                        </p:attrNameLst>
                                      </p:cBhvr>
                                      <p:to>
                                        <p:strVal val="visible"/>
                                      </p:to>
                                    </p:set>
                                    <p:animEffect transition="in" filter="wipe(down)">
                                      <p:cBhvr>
                                        <p:cTn id="11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3" grpId="0" animBg="1"/>
      <p:bldP spid="14" grpId="0" animBg="1"/>
      <p:bldP spid="15" grpId="0" animBg="1"/>
      <p:bldP spid="16" grpId="0" animBg="1"/>
      <p:bldP spid="20" grpId="0" animBg="1"/>
      <p:bldP spid="21" grpId="0" animBg="1"/>
      <p:bldP spid="22"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8" grpId="0" animBg="1"/>
      <p:bldP spid="39" grpId="0" animBg="1"/>
      <p:bldP spid="40" grpId="0" animBg="1"/>
      <p:bldP spid="41" grpId="0" animBg="1"/>
      <p:bldP spid="42" grpId="0" animBg="1"/>
      <p:bldP spid="43" grpId="0" animBg="1"/>
      <p:bldP spid="44"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89" name="标题 1"/>
          <p:cNvSpPr txBox="1">
            <a:spLocks/>
          </p:cNvSpPr>
          <p:nvPr/>
        </p:nvSpPr>
        <p:spPr bwMode="auto">
          <a:xfrm>
            <a:off x="571500" y="6072188"/>
            <a:ext cx="8229600" cy="1143000"/>
          </a:xfrm>
          <a:prstGeom prst="rect">
            <a:avLst/>
          </a:prstGeom>
          <a:noFill/>
          <a:ln w="9525">
            <a:noFill/>
            <a:miter lim="800000"/>
            <a:headEnd/>
            <a:tailEnd/>
          </a:ln>
        </p:spPr>
        <p:txBody>
          <a:bodyPr anchor="ctr"/>
          <a:lstStyle/>
          <a:p>
            <a:pPr algn="ctr"/>
            <a:r>
              <a:rPr lang="en-US" altLang="zh-CN" sz="1600" b="1">
                <a:solidFill>
                  <a:schemeClr val="bg1"/>
                </a:solidFill>
                <a:latin typeface="Comic Sans MS" pitchFamily="66" charset="0"/>
                <a:ea typeface="Arial Unicode MS" pitchFamily="34" charset="-122"/>
                <a:cs typeface="Arial" charset="0"/>
              </a:rPr>
              <a:t> HuaMin   Charity   Foundation</a:t>
            </a:r>
            <a:endParaRPr lang="zh-CN" altLang="en-US" sz="1600" b="1">
              <a:solidFill>
                <a:schemeClr val="bg1"/>
              </a:solidFill>
              <a:latin typeface="Comic Sans MS" pitchFamily="66" charset="0"/>
              <a:ea typeface="Arial Unicode MS" pitchFamily="34" charset="-122"/>
              <a:cs typeface="Arial" charset="0"/>
            </a:endParaRPr>
          </a:p>
        </p:txBody>
      </p:sp>
      <p:sp>
        <p:nvSpPr>
          <p:cNvPr id="238" name="AutoShape 132"/>
          <p:cNvSpPr>
            <a:spLocks/>
          </p:cNvSpPr>
          <p:nvPr/>
        </p:nvSpPr>
        <p:spPr bwMode="auto">
          <a:xfrm rot="308465">
            <a:off x="4065588" y="2570163"/>
            <a:ext cx="2268537" cy="1887537"/>
          </a:xfrm>
          <a:custGeom>
            <a:avLst/>
            <a:gdLst>
              <a:gd name="T0" fmla="*/ 1953147 w 21600"/>
              <a:gd name="T1" fmla="*/ 954780 h 21600"/>
              <a:gd name="T2" fmla="*/ 1953357 w 21600"/>
              <a:gd name="T3" fmla="*/ 943769 h 21600"/>
              <a:gd name="T4" fmla="*/ 1135634 w 21600"/>
              <a:gd name="T5" fmla="*/ 262245 h 21600"/>
              <a:gd name="T6" fmla="*/ 1136159 w 21600"/>
              <a:gd name="T7" fmla="*/ 0 h 21600"/>
              <a:gd name="T8" fmla="*/ 2268537 w 21600"/>
              <a:gd name="T9" fmla="*/ 943769 h 21600"/>
              <a:gd name="T10" fmla="*/ 2268327 w 21600"/>
              <a:gd name="T11" fmla="*/ 959062 h 21600"/>
              <a:gd name="T12" fmla="*/ 2551894 w 21600"/>
              <a:gd name="T13" fmla="*/ 962907 h 21600"/>
              <a:gd name="T14" fmla="*/ 2103648 w 21600"/>
              <a:gd name="T15" fmla="*/ 1323986 h 21600"/>
              <a:gd name="T16" fmla="*/ 1669685 w 21600"/>
              <a:gd name="T17" fmla="*/ 951022 h 21600"/>
              <a:gd name="T18" fmla="*/ 1953147 w 21600"/>
              <a:gd name="T19" fmla="*/ 95478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3 w 21600"/>
              <a:gd name="T31" fmla="*/ 3163 h 21600"/>
              <a:gd name="T32" fmla="*/ 18437 w 21600"/>
              <a:gd name="T33" fmla="*/ 1843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18597" y="10926"/>
                </a:moveTo>
                <a:cubicBezTo>
                  <a:pt x="18598" y="10884"/>
                  <a:pt x="18599" y="10842"/>
                  <a:pt x="18599" y="10800"/>
                </a:cubicBezTo>
                <a:cubicBezTo>
                  <a:pt x="18599" y="6497"/>
                  <a:pt x="15115" y="3008"/>
                  <a:pt x="10813" y="3001"/>
                </a:cubicBezTo>
                <a:lnTo>
                  <a:pt x="10818" y="0"/>
                </a:lnTo>
                <a:cubicBezTo>
                  <a:pt x="16775" y="10"/>
                  <a:pt x="21600" y="4842"/>
                  <a:pt x="21600" y="10800"/>
                </a:cubicBezTo>
                <a:cubicBezTo>
                  <a:pt x="21600" y="10858"/>
                  <a:pt x="21599" y="10917"/>
                  <a:pt x="21598" y="10975"/>
                </a:cubicBezTo>
                <a:lnTo>
                  <a:pt x="24298" y="11019"/>
                </a:lnTo>
                <a:lnTo>
                  <a:pt x="20030" y="15151"/>
                </a:lnTo>
                <a:lnTo>
                  <a:pt x="15898" y="10883"/>
                </a:lnTo>
                <a:lnTo>
                  <a:pt x="18597" y="10926"/>
                </a:lnTo>
                <a:close/>
              </a:path>
            </a:pathLst>
          </a:custGeom>
          <a:solidFill>
            <a:srgbClr val="008000">
              <a:alpha val="0"/>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grpSp>
        <p:nvGrpSpPr>
          <p:cNvPr id="37891" name="Group 32"/>
          <p:cNvGrpSpPr>
            <a:grpSpLocks/>
          </p:cNvGrpSpPr>
          <p:nvPr/>
        </p:nvGrpSpPr>
        <p:grpSpPr bwMode="auto">
          <a:xfrm rot="120000" flipH="1" flipV="1">
            <a:off x="2835275" y="4892675"/>
            <a:ext cx="981075" cy="247650"/>
            <a:chOff x="0" y="0"/>
            <a:chExt cx="893" cy="246"/>
          </a:xfrm>
        </p:grpSpPr>
        <p:grpSp>
          <p:nvGrpSpPr>
            <p:cNvPr id="38005" name="Group 33"/>
            <p:cNvGrpSpPr>
              <a:grpSpLocks/>
            </p:cNvGrpSpPr>
            <p:nvPr/>
          </p:nvGrpSpPr>
          <p:grpSpPr bwMode="auto">
            <a:xfrm>
              <a:off x="0" y="0"/>
              <a:ext cx="743" cy="185"/>
              <a:chOff x="0" y="0"/>
              <a:chExt cx="1118" cy="279"/>
            </a:xfrm>
          </p:grpSpPr>
          <p:sp>
            <p:nvSpPr>
              <p:cNvPr id="271" name="AutoShape 174"/>
              <p:cNvSpPr>
                <a:spLocks noChangeArrowheads="1"/>
              </p:cNvSpPr>
              <p:nvPr/>
            </p:nvSpPr>
            <p:spPr bwMode="auto">
              <a:xfrm rot="5263130">
                <a:off x="270" y="-253"/>
                <a:ext cx="224" cy="809"/>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sz="2800" kern="0">
                  <a:solidFill>
                    <a:sysClr val="windowText" lastClr="000000"/>
                  </a:solidFill>
                  <a:latin typeface="+mn-lt"/>
                  <a:ea typeface="+mn-ea"/>
                </a:endParaRPr>
              </a:p>
            </p:txBody>
          </p:sp>
          <p:sp>
            <p:nvSpPr>
              <p:cNvPr id="272" name="AutoShape 175"/>
              <p:cNvSpPr>
                <a:spLocks noChangeArrowheads="1"/>
              </p:cNvSpPr>
              <p:nvPr/>
            </p:nvSpPr>
            <p:spPr bwMode="auto">
              <a:xfrm rot="6078281">
                <a:off x="413" y="-252"/>
                <a:ext cx="214" cy="811"/>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sz="2800" kern="0">
                  <a:solidFill>
                    <a:sysClr val="windowText" lastClr="000000"/>
                  </a:solidFill>
                  <a:latin typeface="+mn-lt"/>
                  <a:ea typeface="+mn-ea"/>
                </a:endParaRPr>
              </a:p>
            </p:txBody>
          </p:sp>
          <p:sp>
            <p:nvSpPr>
              <p:cNvPr id="273" name="AutoShape 176"/>
              <p:cNvSpPr>
                <a:spLocks noChangeArrowheads="1"/>
              </p:cNvSpPr>
              <p:nvPr/>
            </p:nvSpPr>
            <p:spPr bwMode="auto">
              <a:xfrm rot="6373927">
                <a:off x="472" y="-244"/>
                <a:ext cx="221" cy="815"/>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sz="2800" kern="0">
                  <a:solidFill>
                    <a:sysClr val="windowText" lastClr="000000"/>
                  </a:solidFill>
                  <a:latin typeface="+mn-lt"/>
                  <a:ea typeface="+mn-ea"/>
                </a:endParaRPr>
              </a:p>
            </p:txBody>
          </p:sp>
          <p:sp>
            <p:nvSpPr>
              <p:cNvPr id="274" name="AutoShape 177"/>
              <p:cNvSpPr>
                <a:spLocks noChangeArrowheads="1"/>
              </p:cNvSpPr>
              <p:nvPr/>
            </p:nvSpPr>
            <p:spPr bwMode="auto">
              <a:xfrm rot="6906312">
                <a:off x="566" y="-213"/>
                <a:ext cx="226" cy="809"/>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sz="2800" kern="0">
                  <a:solidFill>
                    <a:sysClr val="windowText" lastClr="000000"/>
                  </a:solidFill>
                  <a:latin typeface="+mn-lt"/>
                  <a:ea typeface="+mn-ea"/>
                </a:endParaRPr>
              </a:p>
            </p:txBody>
          </p:sp>
        </p:grpSp>
        <p:grpSp>
          <p:nvGrpSpPr>
            <p:cNvPr id="38006" name="Group 38"/>
            <p:cNvGrpSpPr>
              <a:grpSpLocks/>
            </p:cNvGrpSpPr>
            <p:nvPr/>
          </p:nvGrpSpPr>
          <p:grpSpPr bwMode="auto">
            <a:xfrm rot="1353540">
              <a:off x="150" y="60"/>
              <a:ext cx="743" cy="186"/>
              <a:chOff x="0" y="0"/>
              <a:chExt cx="1118" cy="279"/>
            </a:xfrm>
          </p:grpSpPr>
          <p:sp>
            <p:nvSpPr>
              <p:cNvPr id="267" name="AutoShape 179"/>
              <p:cNvSpPr>
                <a:spLocks noChangeArrowheads="1"/>
              </p:cNvSpPr>
              <p:nvPr/>
            </p:nvSpPr>
            <p:spPr bwMode="auto">
              <a:xfrm rot="5263130">
                <a:off x="282" y="-293"/>
                <a:ext cx="227" cy="811"/>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sz="2800" kern="0">
                  <a:solidFill>
                    <a:sysClr val="windowText" lastClr="000000"/>
                  </a:solidFill>
                  <a:latin typeface="+mn-lt"/>
                  <a:ea typeface="+mn-ea"/>
                </a:endParaRPr>
              </a:p>
            </p:txBody>
          </p:sp>
          <p:sp>
            <p:nvSpPr>
              <p:cNvPr id="268" name="AutoShape 180"/>
              <p:cNvSpPr>
                <a:spLocks noChangeArrowheads="1"/>
              </p:cNvSpPr>
              <p:nvPr/>
            </p:nvSpPr>
            <p:spPr bwMode="auto">
              <a:xfrm rot="6078281">
                <a:off x="422" y="-297"/>
                <a:ext cx="227" cy="809"/>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sz="2800" kern="0">
                  <a:solidFill>
                    <a:sysClr val="windowText" lastClr="000000"/>
                  </a:solidFill>
                  <a:latin typeface="+mn-lt"/>
                  <a:ea typeface="+mn-ea"/>
                </a:endParaRPr>
              </a:p>
            </p:txBody>
          </p:sp>
          <p:sp>
            <p:nvSpPr>
              <p:cNvPr id="269" name="AutoShape 181"/>
              <p:cNvSpPr>
                <a:spLocks noChangeArrowheads="1"/>
              </p:cNvSpPr>
              <p:nvPr/>
            </p:nvSpPr>
            <p:spPr bwMode="auto">
              <a:xfrm rot="6373927">
                <a:off x="497" y="-274"/>
                <a:ext cx="227" cy="813"/>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sz="2800" kern="0">
                  <a:solidFill>
                    <a:sysClr val="windowText" lastClr="000000"/>
                  </a:solidFill>
                  <a:latin typeface="+mn-lt"/>
                  <a:ea typeface="+mn-ea"/>
                </a:endParaRPr>
              </a:p>
            </p:txBody>
          </p:sp>
          <p:sp>
            <p:nvSpPr>
              <p:cNvPr id="270" name="AutoShape 182"/>
              <p:cNvSpPr>
                <a:spLocks noChangeArrowheads="1"/>
              </p:cNvSpPr>
              <p:nvPr/>
            </p:nvSpPr>
            <p:spPr bwMode="auto">
              <a:xfrm rot="6906312">
                <a:off x="582" y="-225"/>
                <a:ext cx="227" cy="811"/>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sz="2800" kern="0">
                  <a:solidFill>
                    <a:sysClr val="windowText" lastClr="000000"/>
                  </a:solidFill>
                  <a:latin typeface="+mn-lt"/>
                  <a:ea typeface="+mn-ea"/>
                </a:endParaRPr>
              </a:p>
            </p:txBody>
          </p:sp>
        </p:grpSp>
      </p:grpSp>
      <p:grpSp>
        <p:nvGrpSpPr>
          <p:cNvPr id="37892" name="Group 87"/>
          <p:cNvGrpSpPr>
            <a:grpSpLocks/>
          </p:cNvGrpSpPr>
          <p:nvPr/>
        </p:nvGrpSpPr>
        <p:grpSpPr bwMode="auto">
          <a:xfrm rot="300000">
            <a:off x="5483225" y="4027488"/>
            <a:ext cx="1196975" cy="300037"/>
            <a:chOff x="0" y="0"/>
            <a:chExt cx="957" cy="242"/>
          </a:xfrm>
        </p:grpSpPr>
        <p:grpSp>
          <p:nvGrpSpPr>
            <p:cNvPr id="37983" name="Group 88"/>
            <p:cNvGrpSpPr>
              <a:grpSpLocks/>
            </p:cNvGrpSpPr>
            <p:nvPr/>
          </p:nvGrpSpPr>
          <p:grpSpPr bwMode="auto">
            <a:xfrm rot="-9970459" flipH="1" flipV="1">
              <a:off x="0" y="0"/>
              <a:ext cx="957" cy="242"/>
              <a:chOff x="0" y="0"/>
              <a:chExt cx="893" cy="246"/>
            </a:xfrm>
          </p:grpSpPr>
          <p:grpSp>
            <p:nvGrpSpPr>
              <p:cNvPr id="37995" name="Group 89"/>
              <p:cNvGrpSpPr>
                <a:grpSpLocks/>
              </p:cNvGrpSpPr>
              <p:nvPr/>
            </p:nvGrpSpPr>
            <p:grpSpPr bwMode="auto">
              <a:xfrm>
                <a:off x="0" y="0"/>
                <a:ext cx="743" cy="185"/>
                <a:chOff x="0" y="0"/>
                <a:chExt cx="1118" cy="279"/>
              </a:xfrm>
            </p:grpSpPr>
            <p:sp>
              <p:nvSpPr>
                <p:cNvPr id="316" name="AutoShape 233"/>
                <p:cNvSpPr>
                  <a:spLocks noChangeArrowheads="1"/>
                </p:cNvSpPr>
                <p:nvPr/>
              </p:nvSpPr>
              <p:spPr bwMode="auto">
                <a:xfrm rot="5263130">
                  <a:off x="218" y="-279"/>
                  <a:ext cx="228" cy="813"/>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17" name="AutoShape 234"/>
                <p:cNvSpPr>
                  <a:spLocks noChangeArrowheads="1"/>
                </p:cNvSpPr>
                <p:nvPr/>
              </p:nvSpPr>
              <p:spPr bwMode="auto">
                <a:xfrm rot="6078281">
                  <a:off x="348" y="-276"/>
                  <a:ext cx="228" cy="809"/>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18" name="AutoShape 235"/>
                <p:cNvSpPr>
                  <a:spLocks noChangeArrowheads="1"/>
                </p:cNvSpPr>
                <p:nvPr/>
              </p:nvSpPr>
              <p:spPr bwMode="auto">
                <a:xfrm rot="6373927">
                  <a:off x="427" y="-260"/>
                  <a:ext cx="228" cy="813"/>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19" name="AutoShape 236"/>
                <p:cNvSpPr>
                  <a:spLocks noChangeArrowheads="1"/>
                </p:cNvSpPr>
                <p:nvPr/>
              </p:nvSpPr>
              <p:spPr bwMode="auto">
                <a:xfrm rot="6906312">
                  <a:off x="510" y="-238"/>
                  <a:ext cx="239" cy="811"/>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nvGrpSpPr>
              <p:cNvPr id="37996" name="Group 94"/>
              <p:cNvGrpSpPr>
                <a:grpSpLocks/>
              </p:cNvGrpSpPr>
              <p:nvPr/>
            </p:nvGrpSpPr>
            <p:grpSpPr bwMode="auto">
              <a:xfrm rot="1353540">
                <a:off x="150" y="60"/>
                <a:ext cx="743" cy="186"/>
                <a:chOff x="0" y="0"/>
                <a:chExt cx="1118" cy="279"/>
              </a:xfrm>
            </p:grpSpPr>
            <p:sp>
              <p:nvSpPr>
                <p:cNvPr id="312" name="AutoShape 238"/>
                <p:cNvSpPr>
                  <a:spLocks noChangeArrowheads="1"/>
                </p:cNvSpPr>
                <p:nvPr/>
              </p:nvSpPr>
              <p:spPr bwMode="auto">
                <a:xfrm rot="5263130">
                  <a:off x="232" y="-287"/>
                  <a:ext cx="225" cy="813"/>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13" name="AutoShape 239"/>
                <p:cNvSpPr>
                  <a:spLocks noChangeArrowheads="1"/>
                </p:cNvSpPr>
                <p:nvPr/>
              </p:nvSpPr>
              <p:spPr bwMode="auto">
                <a:xfrm rot="6078281">
                  <a:off x="378" y="-275"/>
                  <a:ext cx="225" cy="813"/>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14" name="AutoShape 240"/>
                <p:cNvSpPr>
                  <a:spLocks noChangeArrowheads="1"/>
                </p:cNvSpPr>
                <p:nvPr/>
              </p:nvSpPr>
              <p:spPr bwMode="auto">
                <a:xfrm rot="6373927">
                  <a:off x="429" y="-252"/>
                  <a:ext cx="228" cy="809"/>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15" name="AutoShape 241"/>
                <p:cNvSpPr>
                  <a:spLocks noChangeArrowheads="1"/>
                </p:cNvSpPr>
                <p:nvPr/>
              </p:nvSpPr>
              <p:spPr bwMode="auto">
                <a:xfrm rot="6906312">
                  <a:off x="533" y="-215"/>
                  <a:ext cx="226" cy="813"/>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grpSp>
          <p:nvGrpSpPr>
            <p:cNvPr id="37984" name="Group 99"/>
            <p:cNvGrpSpPr>
              <a:grpSpLocks/>
            </p:cNvGrpSpPr>
            <p:nvPr/>
          </p:nvGrpSpPr>
          <p:grpSpPr bwMode="auto">
            <a:xfrm rot="-9970459" flipH="1" flipV="1">
              <a:off x="90" y="30"/>
              <a:ext cx="784" cy="198"/>
              <a:chOff x="0" y="0"/>
              <a:chExt cx="893" cy="246"/>
            </a:xfrm>
          </p:grpSpPr>
          <p:grpSp>
            <p:nvGrpSpPr>
              <p:cNvPr id="37985" name="Group 100"/>
              <p:cNvGrpSpPr>
                <a:grpSpLocks/>
              </p:cNvGrpSpPr>
              <p:nvPr/>
            </p:nvGrpSpPr>
            <p:grpSpPr bwMode="auto">
              <a:xfrm>
                <a:off x="0" y="0"/>
                <a:ext cx="743" cy="185"/>
                <a:chOff x="0" y="0"/>
                <a:chExt cx="1118" cy="279"/>
              </a:xfrm>
            </p:grpSpPr>
            <p:sp>
              <p:nvSpPr>
                <p:cNvPr id="306" name="AutoShape 244"/>
                <p:cNvSpPr>
                  <a:spLocks noChangeArrowheads="1"/>
                </p:cNvSpPr>
                <p:nvPr/>
              </p:nvSpPr>
              <p:spPr bwMode="auto">
                <a:xfrm rot="5263130">
                  <a:off x="174" y="-292"/>
                  <a:ext cx="242" cy="816"/>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07" name="AutoShape 245"/>
                <p:cNvSpPr>
                  <a:spLocks noChangeArrowheads="1"/>
                </p:cNvSpPr>
                <p:nvPr/>
              </p:nvSpPr>
              <p:spPr bwMode="auto">
                <a:xfrm rot="6078281">
                  <a:off x="312" y="-290"/>
                  <a:ext cx="238" cy="816"/>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08" name="AutoShape 246"/>
                <p:cNvSpPr>
                  <a:spLocks noChangeArrowheads="1"/>
                </p:cNvSpPr>
                <p:nvPr/>
              </p:nvSpPr>
              <p:spPr bwMode="auto">
                <a:xfrm rot="6373927">
                  <a:off x="383" y="-271"/>
                  <a:ext cx="245" cy="816"/>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09" name="AutoShape 247"/>
                <p:cNvSpPr>
                  <a:spLocks noChangeArrowheads="1"/>
                </p:cNvSpPr>
                <p:nvPr/>
              </p:nvSpPr>
              <p:spPr bwMode="auto">
                <a:xfrm rot="6906312">
                  <a:off x="486" y="-241"/>
                  <a:ext cx="230" cy="820"/>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nvGrpSpPr>
              <p:cNvPr id="37986" name="Group 105"/>
              <p:cNvGrpSpPr>
                <a:grpSpLocks/>
              </p:cNvGrpSpPr>
              <p:nvPr/>
            </p:nvGrpSpPr>
            <p:grpSpPr bwMode="auto">
              <a:xfrm rot="1353540">
                <a:off x="150" y="60"/>
                <a:ext cx="743" cy="186"/>
                <a:chOff x="0" y="0"/>
                <a:chExt cx="1118" cy="279"/>
              </a:xfrm>
            </p:grpSpPr>
            <p:sp>
              <p:nvSpPr>
                <p:cNvPr id="302" name="AutoShape 249"/>
                <p:cNvSpPr>
                  <a:spLocks noChangeArrowheads="1"/>
                </p:cNvSpPr>
                <p:nvPr/>
              </p:nvSpPr>
              <p:spPr bwMode="auto">
                <a:xfrm rot="5263130">
                  <a:off x="212" y="-317"/>
                  <a:ext cx="227" cy="818"/>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03" name="AutoShape 250"/>
                <p:cNvSpPr>
                  <a:spLocks noChangeArrowheads="1"/>
                </p:cNvSpPr>
                <p:nvPr/>
              </p:nvSpPr>
              <p:spPr bwMode="auto">
                <a:xfrm rot="6078281">
                  <a:off x="348" y="-305"/>
                  <a:ext cx="229" cy="818"/>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04" name="AutoShape 251"/>
                <p:cNvSpPr>
                  <a:spLocks noChangeArrowheads="1"/>
                </p:cNvSpPr>
                <p:nvPr/>
              </p:nvSpPr>
              <p:spPr bwMode="auto">
                <a:xfrm rot="6373927">
                  <a:off x="427" y="-283"/>
                  <a:ext cx="229" cy="818"/>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05" name="AutoShape 252"/>
                <p:cNvSpPr>
                  <a:spLocks noChangeArrowheads="1"/>
                </p:cNvSpPr>
                <p:nvPr/>
              </p:nvSpPr>
              <p:spPr bwMode="auto">
                <a:xfrm rot="6906312">
                  <a:off x="507" y="-243"/>
                  <a:ext cx="229" cy="816"/>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grpSp>
      <p:grpSp>
        <p:nvGrpSpPr>
          <p:cNvPr id="37893" name="Group 110"/>
          <p:cNvGrpSpPr>
            <a:grpSpLocks/>
          </p:cNvGrpSpPr>
          <p:nvPr/>
        </p:nvGrpSpPr>
        <p:grpSpPr bwMode="auto">
          <a:xfrm rot="300000">
            <a:off x="5522913" y="4054475"/>
            <a:ext cx="1196975" cy="301625"/>
            <a:chOff x="0" y="0"/>
            <a:chExt cx="957" cy="242"/>
          </a:xfrm>
        </p:grpSpPr>
        <p:grpSp>
          <p:nvGrpSpPr>
            <p:cNvPr id="37961" name="Group 111"/>
            <p:cNvGrpSpPr>
              <a:grpSpLocks/>
            </p:cNvGrpSpPr>
            <p:nvPr/>
          </p:nvGrpSpPr>
          <p:grpSpPr bwMode="auto">
            <a:xfrm rot="-9970459" flipH="1" flipV="1">
              <a:off x="0" y="0"/>
              <a:ext cx="957" cy="242"/>
              <a:chOff x="0" y="0"/>
              <a:chExt cx="893" cy="246"/>
            </a:xfrm>
          </p:grpSpPr>
          <p:grpSp>
            <p:nvGrpSpPr>
              <p:cNvPr id="37973" name="Group 112"/>
              <p:cNvGrpSpPr>
                <a:grpSpLocks/>
              </p:cNvGrpSpPr>
              <p:nvPr/>
            </p:nvGrpSpPr>
            <p:grpSpPr bwMode="auto">
              <a:xfrm>
                <a:off x="0" y="0"/>
                <a:ext cx="743" cy="185"/>
                <a:chOff x="0" y="0"/>
                <a:chExt cx="1118" cy="279"/>
              </a:xfrm>
            </p:grpSpPr>
            <p:sp>
              <p:nvSpPr>
                <p:cNvPr id="339" name="AutoShape 256"/>
                <p:cNvSpPr>
                  <a:spLocks noChangeArrowheads="1"/>
                </p:cNvSpPr>
                <p:nvPr/>
              </p:nvSpPr>
              <p:spPr bwMode="auto">
                <a:xfrm rot="5263130">
                  <a:off x="215" y="-325"/>
                  <a:ext cx="228" cy="813"/>
                </a:xfrm>
                <a:prstGeom prst="moon">
                  <a:avLst>
                    <a:gd name="adj" fmla="val 49773"/>
                  </a:avLst>
                </a:prstGeom>
                <a:solidFill>
                  <a:srgbClr val="FFFFFF">
                    <a:alpha val="1961"/>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40" name="AutoShape 257"/>
                <p:cNvSpPr>
                  <a:spLocks noChangeArrowheads="1"/>
                </p:cNvSpPr>
                <p:nvPr/>
              </p:nvSpPr>
              <p:spPr bwMode="auto">
                <a:xfrm rot="6078281">
                  <a:off x="359" y="-321"/>
                  <a:ext cx="228" cy="813"/>
                </a:xfrm>
                <a:prstGeom prst="moon">
                  <a:avLst>
                    <a:gd name="adj" fmla="val 49773"/>
                  </a:avLst>
                </a:prstGeom>
                <a:solidFill>
                  <a:srgbClr val="FFFFFF">
                    <a:alpha val="1961"/>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41" name="AutoShape 258"/>
                <p:cNvSpPr>
                  <a:spLocks noChangeArrowheads="1"/>
                </p:cNvSpPr>
                <p:nvPr/>
              </p:nvSpPr>
              <p:spPr bwMode="auto">
                <a:xfrm rot="6373927">
                  <a:off x="424" y="-304"/>
                  <a:ext cx="228" cy="813"/>
                </a:xfrm>
                <a:prstGeom prst="moon">
                  <a:avLst>
                    <a:gd name="adj" fmla="val 49773"/>
                  </a:avLst>
                </a:prstGeom>
                <a:solidFill>
                  <a:srgbClr val="FFFFFF">
                    <a:alpha val="1961"/>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42" name="AutoShape 259"/>
                <p:cNvSpPr>
                  <a:spLocks noChangeArrowheads="1"/>
                </p:cNvSpPr>
                <p:nvPr/>
              </p:nvSpPr>
              <p:spPr bwMode="auto">
                <a:xfrm rot="6906312">
                  <a:off x="526" y="-268"/>
                  <a:ext cx="228" cy="813"/>
                </a:xfrm>
                <a:prstGeom prst="moon">
                  <a:avLst>
                    <a:gd name="adj" fmla="val 49773"/>
                  </a:avLst>
                </a:prstGeom>
                <a:solidFill>
                  <a:srgbClr val="FFFFFF">
                    <a:alpha val="1961"/>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nvGrpSpPr>
              <p:cNvPr id="37974" name="Group 117"/>
              <p:cNvGrpSpPr>
                <a:grpSpLocks/>
              </p:cNvGrpSpPr>
              <p:nvPr/>
            </p:nvGrpSpPr>
            <p:grpSpPr bwMode="auto">
              <a:xfrm rot="1353540">
                <a:off x="150" y="60"/>
                <a:ext cx="743" cy="186"/>
                <a:chOff x="0" y="0"/>
                <a:chExt cx="1118" cy="279"/>
              </a:xfrm>
            </p:grpSpPr>
            <p:sp>
              <p:nvSpPr>
                <p:cNvPr id="335" name="AutoShape 261"/>
                <p:cNvSpPr>
                  <a:spLocks noChangeArrowheads="1"/>
                </p:cNvSpPr>
                <p:nvPr/>
              </p:nvSpPr>
              <p:spPr bwMode="auto">
                <a:xfrm rot="5263130">
                  <a:off x="222" y="-301"/>
                  <a:ext cx="235" cy="807"/>
                </a:xfrm>
                <a:prstGeom prst="moon">
                  <a:avLst>
                    <a:gd name="adj" fmla="val 49773"/>
                  </a:avLst>
                </a:prstGeom>
                <a:solidFill>
                  <a:srgbClr val="FFFFFF">
                    <a:alpha val="1961"/>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36" name="AutoShape 262"/>
                <p:cNvSpPr>
                  <a:spLocks noChangeArrowheads="1"/>
                </p:cNvSpPr>
                <p:nvPr/>
              </p:nvSpPr>
              <p:spPr bwMode="auto">
                <a:xfrm rot="6078281">
                  <a:off x="348" y="-301"/>
                  <a:ext cx="243" cy="811"/>
                </a:xfrm>
                <a:prstGeom prst="moon">
                  <a:avLst>
                    <a:gd name="adj" fmla="val 49773"/>
                  </a:avLst>
                </a:prstGeom>
                <a:solidFill>
                  <a:srgbClr val="FFFFFF">
                    <a:alpha val="1961"/>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37" name="AutoShape 263"/>
                <p:cNvSpPr>
                  <a:spLocks noChangeArrowheads="1"/>
                </p:cNvSpPr>
                <p:nvPr/>
              </p:nvSpPr>
              <p:spPr bwMode="auto">
                <a:xfrm rot="6373927">
                  <a:off x="459" y="-271"/>
                  <a:ext cx="229" cy="813"/>
                </a:xfrm>
                <a:prstGeom prst="moon">
                  <a:avLst>
                    <a:gd name="adj" fmla="val 49773"/>
                  </a:avLst>
                </a:prstGeom>
                <a:solidFill>
                  <a:srgbClr val="FFFFFF">
                    <a:alpha val="1961"/>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38" name="AutoShape 264"/>
                <p:cNvSpPr>
                  <a:spLocks noChangeArrowheads="1"/>
                </p:cNvSpPr>
                <p:nvPr/>
              </p:nvSpPr>
              <p:spPr bwMode="auto">
                <a:xfrm rot="6906312">
                  <a:off x="518" y="-248"/>
                  <a:ext cx="227" cy="809"/>
                </a:xfrm>
                <a:prstGeom prst="moon">
                  <a:avLst>
                    <a:gd name="adj" fmla="val 49773"/>
                  </a:avLst>
                </a:prstGeom>
                <a:solidFill>
                  <a:srgbClr val="FFFFFF">
                    <a:alpha val="1961"/>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grpSp>
          <p:nvGrpSpPr>
            <p:cNvPr id="37962" name="Group 122"/>
            <p:cNvGrpSpPr>
              <a:grpSpLocks/>
            </p:cNvGrpSpPr>
            <p:nvPr/>
          </p:nvGrpSpPr>
          <p:grpSpPr bwMode="auto">
            <a:xfrm rot="-9970459" flipH="1" flipV="1">
              <a:off x="90" y="30"/>
              <a:ext cx="784" cy="198"/>
              <a:chOff x="0" y="0"/>
              <a:chExt cx="893" cy="246"/>
            </a:xfrm>
          </p:grpSpPr>
          <p:grpSp>
            <p:nvGrpSpPr>
              <p:cNvPr id="37963" name="Group 123"/>
              <p:cNvGrpSpPr>
                <a:grpSpLocks/>
              </p:cNvGrpSpPr>
              <p:nvPr/>
            </p:nvGrpSpPr>
            <p:grpSpPr bwMode="auto">
              <a:xfrm>
                <a:off x="0" y="0"/>
                <a:ext cx="743" cy="185"/>
                <a:chOff x="0" y="0"/>
                <a:chExt cx="1118" cy="279"/>
              </a:xfrm>
            </p:grpSpPr>
            <p:sp>
              <p:nvSpPr>
                <p:cNvPr id="329" name="AutoShape 267"/>
                <p:cNvSpPr>
                  <a:spLocks noChangeArrowheads="1"/>
                </p:cNvSpPr>
                <p:nvPr/>
              </p:nvSpPr>
              <p:spPr bwMode="auto">
                <a:xfrm rot="5263130">
                  <a:off x="212" y="-295"/>
                  <a:ext cx="227" cy="818"/>
                </a:xfrm>
                <a:prstGeom prst="moon">
                  <a:avLst>
                    <a:gd name="adj" fmla="val 49773"/>
                  </a:avLst>
                </a:prstGeom>
                <a:solidFill>
                  <a:srgbClr val="FFFFFF">
                    <a:alpha val="1961"/>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30" name="AutoShape 268"/>
                <p:cNvSpPr>
                  <a:spLocks noChangeArrowheads="1"/>
                </p:cNvSpPr>
                <p:nvPr/>
              </p:nvSpPr>
              <p:spPr bwMode="auto">
                <a:xfrm rot="6078281">
                  <a:off x="328" y="-282"/>
                  <a:ext cx="229" cy="816"/>
                </a:xfrm>
                <a:prstGeom prst="moon">
                  <a:avLst>
                    <a:gd name="adj" fmla="val 49773"/>
                  </a:avLst>
                </a:prstGeom>
                <a:solidFill>
                  <a:srgbClr val="FFFFFF">
                    <a:alpha val="1961"/>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31" name="AutoShape 269"/>
                <p:cNvSpPr>
                  <a:spLocks noChangeArrowheads="1"/>
                </p:cNvSpPr>
                <p:nvPr/>
              </p:nvSpPr>
              <p:spPr bwMode="auto">
                <a:xfrm rot="6373927">
                  <a:off x="423" y="-261"/>
                  <a:ext cx="229" cy="820"/>
                </a:xfrm>
                <a:prstGeom prst="moon">
                  <a:avLst>
                    <a:gd name="adj" fmla="val 49773"/>
                  </a:avLst>
                </a:prstGeom>
                <a:solidFill>
                  <a:srgbClr val="FFFFFF">
                    <a:alpha val="1961"/>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32" name="AutoShape 270"/>
                <p:cNvSpPr>
                  <a:spLocks noChangeArrowheads="1"/>
                </p:cNvSpPr>
                <p:nvPr/>
              </p:nvSpPr>
              <p:spPr bwMode="auto">
                <a:xfrm rot="6906312">
                  <a:off x="497" y="-228"/>
                  <a:ext cx="229" cy="820"/>
                </a:xfrm>
                <a:prstGeom prst="moon">
                  <a:avLst>
                    <a:gd name="adj" fmla="val 49773"/>
                  </a:avLst>
                </a:prstGeom>
                <a:solidFill>
                  <a:srgbClr val="FFFFFF">
                    <a:alpha val="1961"/>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nvGrpSpPr>
              <p:cNvPr id="37964" name="Group 128"/>
              <p:cNvGrpSpPr>
                <a:grpSpLocks/>
              </p:cNvGrpSpPr>
              <p:nvPr/>
            </p:nvGrpSpPr>
            <p:grpSpPr bwMode="auto">
              <a:xfrm rot="1353540">
                <a:off x="150" y="60"/>
                <a:ext cx="743" cy="186"/>
                <a:chOff x="0" y="0"/>
                <a:chExt cx="1118" cy="279"/>
              </a:xfrm>
            </p:grpSpPr>
            <p:sp>
              <p:nvSpPr>
                <p:cNvPr id="325" name="AutoShape 272"/>
                <p:cNvSpPr>
                  <a:spLocks noChangeArrowheads="1"/>
                </p:cNvSpPr>
                <p:nvPr/>
              </p:nvSpPr>
              <p:spPr bwMode="auto">
                <a:xfrm rot="5263130">
                  <a:off x="226" y="-297"/>
                  <a:ext cx="209" cy="818"/>
                </a:xfrm>
                <a:prstGeom prst="moon">
                  <a:avLst>
                    <a:gd name="adj" fmla="val 49773"/>
                  </a:avLst>
                </a:prstGeom>
                <a:solidFill>
                  <a:srgbClr val="FFFFFF">
                    <a:alpha val="1961"/>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26" name="AutoShape 273"/>
                <p:cNvSpPr>
                  <a:spLocks noChangeArrowheads="1"/>
                </p:cNvSpPr>
                <p:nvPr/>
              </p:nvSpPr>
              <p:spPr bwMode="auto">
                <a:xfrm rot="6078281">
                  <a:off x="370" y="-297"/>
                  <a:ext cx="223" cy="818"/>
                </a:xfrm>
                <a:prstGeom prst="moon">
                  <a:avLst>
                    <a:gd name="adj" fmla="val 49773"/>
                  </a:avLst>
                </a:prstGeom>
                <a:solidFill>
                  <a:srgbClr val="FFFFFF">
                    <a:alpha val="1961"/>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27" name="AutoShape 274"/>
                <p:cNvSpPr>
                  <a:spLocks noChangeArrowheads="1"/>
                </p:cNvSpPr>
                <p:nvPr/>
              </p:nvSpPr>
              <p:spPr bwMode="auto">
                <a:xfrm rot="6373927">
                  <a:off x="426" y="-275"/>
                  <a:ext cx="223" cy="820"/>
                </a:xfrm>
                <a:prstGeom prst="moon">
                  <a:avLst>
                    <a:gd name="adj" fmla="val 49773"/>
                  </a:avLst>
                </a:prstGeom>
                <a:solidFill>
                  <a:srgbClr val="FFFFFF">
                    <a:alpha val="1961"/>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28" name="AutoShape 275"/>
                <p:cNvSpPr>
                  <a:spLocks noChangeArrowheads="1"/>
                </p:cNvSpPr>
                <p:nvPr/>
              </p:nvSpPr>
              <p:spPr bwMode="auto">
                <a:xfrm rot="6906312">
                  <a:off x="542" y="-241"/>
                  <a:ext cx="223" cy="818"/>
                </a:xfrm>
                <a:prstGeom prst="moon">
                  <a:avLst>
                    <a:gd name="adj" fmla="val 49773"/>
                  </a:avLst>
                </a:prstGeom>
                <a:solidFill>
                  <a:srgbClr val="FFFFFF">
                    <a:alpha val="1961"/>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grpSp>
      <p:sp>
        <p:nvSpPr>
          <p:cNvPr id="37894" name="标题 1"/>
          <p:cNvSpPr txBox="1">
            <a:spLocks/>
          </p:cNvSpPr>
          <p:nvPr/>
        </p:nvSpPr>
        <p:spPr bwMode="auto">
          <a:xfrm>
            <a:off x="328613" y="620713"/>
            <a:ext cx="8963025" cy="920750"/>
          </a:xfrm>
          <a:prstGeom prst="rect">
            <a:avLst/>
          </a:prstGeom>
          <a:noFill/>
          <a:ln w="9525">
            <a:noFill/>
            <a:miter lim="800000"/>
            <a:headEnd/>
            <a:tailEnd/>
          </a:ln>
        </p:spPr>
        <p:txBody>
          <a:bodyPr anchor="ctr"/>
          <a:lstStyle/>
          <a:p>
            <a:r>
              <a:rPr lang="zh-CN" altLang="en-US" sz="2800" b="1">
                <a:solidFill>
                  <a:srgbClr val="00B0F0"/>
                </a:solidFill>
                <a:latin typeface="微软雅黑" pitchFamily="34" charset="-122"/>
                <a:ea typeface="微软雅黑" pitchFamily="34" charset="-122"/>
              </a:rPr>
              <a:t>扶助内容</a:t>
            </a:r>
          </a:p>
        </p:txBody>
      </p:sp>
      <p:grpSp>
        <p:nvGrpSpPr>
          <p:cNvPr id="3" name="组合 2"/>
          <p:cNvGrpSpPr>
            <a:grpSpLocks/>
          </p:cNvGrpSpPr>
          <p:nvPr/>
        </p:nvGrpSpPr>
        <p:grpSpPr bwMode="auto">
          <a:xfrm>
            <a:off x="249238" y="2232025"/>
            <a:ext cx="2813050" cy="2747963"/>
            <a:chOff x="248542" y="2231499"/>
            <a:chExt cx="2812979" cy="2748590"/>
          </a:xfrm>
        </p:grpSpPr>
        <p:sp>
          <p:nvSpPr>
            <p:cNvPr id="125" name="Rectangle 10"/>
            <p:cNvSpPr/>
            <p:nvPr/>
          </p:nvSpPr>
          <p:spPr bwMode="auto">
            <a:xfrm>
              <a:off x="248542" y="2231499"/>
              <a:ext cx="2812979" cy="2748590"/>
            </a:xfrm>
            <a:prstGeom prst="rect">
              <a:avLst/>
            </a:prstGeom>
            <a:solidFill>
              <a:srgbClr val="E7B9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65" tIns="34283" rIns="68565" bIns="34283" anchor="ctr"/>
            <a:lstStyle/>
            <a:p>
              <a:pPr algn="ctr" defTabSz="685466">
                <a:defRPr/>
              </a:pPr>
              <a:endParaRPr lang="en-US" sz="1700" dirty="0">
                <a:gradFill>
                  <a:gsLst>
                    <a:gs pos="0">
                      <a:srgbClr val="FFFFFF"/>
                    </a:gs>
                    <a:gs pos="100000">
                      <a:srgbClr val="FFFFFF"/>
                    </a:gs>
                  </a:gsLst>
                  <a:lin ang="5400000" scaled="0"/>
                </a:gradFill>
              </a:endParaRPr>
            </a:p>
          </p:txBody>
        </p:sp>
        <p:sp>
          <p:nvSpPr>
            <p:cNvPr id="37959" name="Freeform 45"/>
            <p:cNvSpPr>
              <a:spLocks noEditPoints="1"/>
            </p:cNvSpPr>
            <p:nvPr/>
          </p:nvSpPr>
          <p:spPr bwMode="black">
            <a:xfrm>
              <a:off x="1180721" y="2466443"/>
              <a:ext cx="948621" cy="848059"/>
            </a:xfrm>
            <a:custGeom>
              <a:avLst/>
              <a:gdLst>
                <a:gd name="T0" fmla="*/ 2147483647 w 140"/>
                <a:gd name="T1" fmla="*/ 2147483647 h 151"/>
                <a:gd name="T2" fmla="*/ 2147483647 w 140"/>
                <a:gd name="T3" fmla="*/ 2147483647 h 151"/>
                <a:gd name="T4" fmla="*/ 2147483647 w 140"/>
                <a:gd name="T5" fmla="*/ 2147483647 h 151"/>
                <a:gd name="T6" fmla="*/ 2147483647 w 140"/>
                <a:gd name="T7" fmla="*/ 2147483647 h 151"/>
                <a:gd name="T8" fmla="*/ 2147483647 w 140"/>
                <a:gd name="T9" fmla="*/ 2147483647 h 151"/>
                <a:gd name="T10" fmla="*/ 2147483647 w 140"/>
                <a:gd name="T11" fmla="*/ 2147483647 h 151"/>
                <a:gd name="T12" fmla="*/ 2147483647 w 140"/>
                <a:gd name="T13" fmla="*/ 2147483647 h 151"/>
                <a:gd name="T14" fmla="*/ 2147483647 w 140"/>
                <a:gd name="T15" fmla="*/ 2147483647 h 151"/>
                <a:gd name="T16" fmla="*/ 2147483647 w 140"/>
                <a:gd name="T17" fmla="*/ 2147483647 h 151"/>
                <a:gd name="T18" fmla="*/ 2147483647 w 140"/>
                <a:gd name="T19" fmla="*/ 2147483647 h 151"/>
                <a:gd name="T20" fmla="*/ 2147483647 w 140"/>
                <a:gd name="T21" fmla="*/ 2147483647 h 151"/>
                <a:gd name="T22" fmla="*/ 2147483647 w 140"/>
                <a:gd name="T23" fmla="*/ 2147483647 h 151"/>
                <a:gd name="T24" fmla="*/ 2147483647 w 140"/>
                <a:gd name="T25" fmla="*/ 2147483647 h 151"/>
                <a:gd name="T26" fmla="*/ 2147483647 w 140"/>
                <a:gd name="T27" fmla="*/ 2147483647 h 151"/>
                <a:gd name="T28" fmla="*/ 2147483647 w 140"/>
                <a:gd name="T29" fmla="*/ 2147483647 h 151"/>
                <a:gd name="T30" fmla="*/ 2147483647 w 140"/>
                <a:gd name="T31" fmla="*/ 2147483647 h 151"/>
                <a:gd name="T32" fmla="*/ 2147483647 w 140"/>
                <a:gd name="T33" fmla="*/ 2147483647 h 151"/>
                <a:gd name="T34" fmla="*/ 2147483647 w 140"/>
                <a:gd name="T35" fmla="*/ 2147483647 h 151"/>
                <a:gd name="T36" fmla="*/ 2147483647 w 140"/>
                <a:gd name="T37" fmla="*/ 2147483647 h 151"/>
                <a:gd name="T38" fmla="*/ 2147483647 w 140"/>
                <a:gd name="T39" fmla="*/ 2147483647 h 151"/>
                <a:gd name="T40" fmla="*/ 2147483647 w 140"/>
                <a:gd name="T41" fmla="*/ 2147483647 h 151"/>
                <a:gd name="T42" fmla="*/ 2147483647 w 140"/>
                <a:gd name="T43" fmla="*/ 2147483647 h 151"/>
                <a:gd name="T44" fmla="*/ 2147483647 w 140"/>
                <a:gd name="T45" fmla="*/ 2147483647 h 151"/>
                <a:gd name="T46" fmla="*/ 2147483647 w 140"/>
                <a:gd name="T47" fmla="*/ 2147483647 h 151"/>
                <a:gd name="T48" fmla="*/ 2147483647 w 140"/>
                <a:gd name="T49" fmla="*/ 2147483647 h 151"/>
                <a:gd name="T50" fmla="*/ 2147483647 w 140"/>
                <a:gd name="T51" fmla="*/ 2147483647 h 151"/>
                <a:gd name="T52" fmla="*/ 2147483647 w 140"/>
                <a:gd name="T53" fmla="*/ 2147483647 h 151"/>
                <a:gd name="T54" fmla="*/ 0 w 140"/>
                <a:gd name="T55" fmla="*/ 2147483647 h 151"/>
                <a:gd name="T56" fmla="*/ 0 w 140"/>
                <a:gd name="T57" fmla="*/ 2147483647 h 151"/>
                <a:gd name="T58" fmla="*/ 2147483647 w 140"/>
                <a:gd name="T59" fmla="*/ 2147483647 h 151"/>
                <a:gd name="T60" fmla="*/ 2147483647 w 140"/>
                <a:gd name="T61" fmla="*/ 2147483647 h 151"/>
                <a:gd name="T62" fmla="*/ 2147483647 w 140"/>
                <a:gd name="T63" fmla="*/ 2147483647 h 15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0"/>
                <a:gd name="T97" fmla="*/ 0 h 151"/>
                <a:gd name="T98" fmla="*/ 140 w 140"/>
                <a:gd name="T99" fmla="*/ 151 h 15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FFFFFF"/>
            </a:solidFill>
            <a:ln w="9525">
              <a:noFill/>
              <a:round/>
              <a:headEnd/>
              <a:tailEnd/>
            </a:ln>
          </p:spPr>
          <p:txBody>
            <a:bodyPr lIns="68568" tIns="34285" rIns="68568" bIns="34285"/>
            <a:lstStyle/>
            <a:p>
              <a:endParaRPr lang="zh-CN" altLang="en-US"/>
            </a:p>
          </p:txBody>
        </p:sp>
        <p:sp>
          <p:nvSpPr>
            <p:cNvPr id="145" name="TextBox 144"/>
            <p:cNvSpPr txBox="1"/>
            <p:nvPr/>
          </p:nvSpPr>
          <p:spPr>
            <a:xfrm>
              <a:off x="307278" y="3504964"/>
              <a:ext cx="2590735" cy="1047989"/>
            </a:xfrm>
            <a:prstGeom prst="rect">
              <a:avLst/>
            </a:prstGeom>
            <a:noFill/>
          </p:spPr>
          <p:txBody>
            <a:bodyPr>
              <a:spAutoFit/>
            </a:bodyPr>
            <a:lstStyle/>
            <a:p>
              <a:pPr algn="ctr" fontAlgn="auto">
                <a:spcBef>
                  <a:spcPts val="0"/>
                </a:spcBef>
                <a:spcAft>
                  <a:spcPts val="0"/>
                </a:spcAft>
                <a:defRPr/>
              </a:pPr>
              <a:r>
                <a:rPr lang="zh-CN" altLang="en-US" sz="2800" dirty="0">
                  <a:solidFill>
                    <a:schemeClr val="bg1"/>
                  </a:solidFill>
                  <a:latin typeface="Segoe UI" pitchFamily="34" charset="0"/>
                  <a:ea typeface="+mn-ea"/>
                  <a:cs typeface="Segoe UI" pitchFamily="34" charset="0"/>
                </a:rPr>
                <a:t>现金资助</a:t>
              </a:r>
              <a:endParaRPr lang="en-US" altLang="zh-CN" sz="2800" dirty="0">
                <a:solidFill>
                  <a:schemeClr val="bg1"/>
                </a:solidFill>
                <a:latin typeface="Segoe UI" pitchFamily="34" charset="0"/>
                <a:ea typeface="+mn-ea"/>
                <a:cs typeface="Segoe UI" pitchFamily="34" charset="0"/>
              </a:endParaRPr>
            </a:p>
            <a:p>
              <a:pPr fontAlgn="auto">
                <a:spcBef>
                  <a:spcPts val="0"/>
                </a:spcBef>
                <a:spcAft>
                  <a:spcPts val="0"/>
                </a:spcAft>
                <a:defRPr/>
              </a:pPr>
              <a:endParaRPr lang="en-US" altLang="zh-CN" sz="1400" dirty="0">
                <a:solidFill>
                  <a:schemeClr val="bg1"/>
                </a:solidFill>
                <a:latin typeface="+mn-ea"/>
                <a:ea typeface="+mn-ea"/>
              </a:endParaRPr>
            </a:p>
            <a:p>
              <a:pPr algn="ctr" fontAlgn="auto">
                <a:spcBef>
                  <a:spcPts val="0"/>
                </a:spcBef>
                <a:spcAft>
                  <a:spcPts val="0"/>
                </a:spcAft>
                <a:defRPr/>
              </a:pPr>
              <a:r>
                <a:rPr lang="zh-CN" altLang="en-US" sz="2000" dirty="0">
                  <a:solidFill>
                    <a:schemeClr val="bg1"/>
                  </a:solidFill>
                  <a:latin typeface="+mn-ea"/>
                  <a:ea typeface="+mn-ea"/>
                </a:rPr>
                <a:t>每人</a:t>
              </a:r>
              <a:r>
                <a:rPr lang="en-US" altLang="zh-CN" sz="2000" dirty="0">
                  <a:solidFill>
                    <a:schemeClr val="bg1"/>
                  </a:solidFill>
                  <a:latin typeface="+mn-ea"/>
                  <a:ea typeface="+mn-ea"/>
                </a:rPr>
                <a:t>3000</a:t>
              </a:r>
              <a:r>
                <a:rPr lang="zh-CN" altLang="en-US" sz="2000" dirty="0">
                  <a:solidFill>
                    <a:schemeClr val="bg1"/>
                  </a:solidFill>
                  <a:latin typeface="+mn-ea"/>
                  <a:ea typeface="+mn-ea"/>
                </a:rPr>
                <a:t>元</a:t>
              </a:r>
            </a:p>
          </p:txBody>
        </p:sp>
      </p:grpSp>
      <p:grpSp>
        <p:nvGrpSpPr>
          <p:cNvPr id="5" name="组合 4"/>
          <p:cNvGrpSpPr>
            <a:grpSpLocks/>
          </p:cNvGrpSpPr>
          <p:nvPr/>
        </p:nvGrpSpPr>
        <p:grpSpPr bwMode="auto">
          <a:xfrm>
            <a:off x="6162675" y="2217738"/>
            <a:ext cx="2835275" cy="2749550"/>
            <a:chOff x="6162161" y="2217560"/>
            <a:chExt cx="2836089" cy="2749596"/>
          </a:xfrm>
        </p:grpSpPr>
        <p:grpSp>
          <p:nvGrpSpPr>
            <p:cNvPr id="37907" name="Group 10"/>
            <p:cNvGrpSpPr>
              <a:grpSpLocks/>
            </p:cNvGrpSpPr>
            <p:nvPr/>
          </p:nvGrpSpPr>
          <p:grpSpPr bwMode="auto">
            <a:xfrm rot="120000" flipH="1" flipV="1">
              <a:off x="6162161" y="3071635"/>
              <a:ext cx="979488" cy="247650"/>
              <a:chOff x="0" y="0"/>
              <a:chExt cx="893" cy="246"/>
            </a:xfrm>
          </p:grpSpPr>
          <p:grpSp>
            <p:nvGrpSpPr>
              <p:cNvPr id="37948" name="Group 11"/>
              <p:cNvGrpSpPr>
                <a:grpSpLocks/>
              </p:cNvGrpSpPr>
              <p:nvPr/>
            </p:nvGrpSpPr>
            <p:grpSpPr bwMode="auto">
              <a:xfrm>
                <a:off x="0" y="0"/>
                <a:ext cx="743" cy="185"/>
                <a:chOff x="0" y="0"/>
                <a:chExt cx="1118" cy="279"/>
              </a:xfrm>
            </p:grpSpPr>
            <p:sp>
              <p:nvSpPr>
                <p:cNvPr id="249" name="AutoShape 151"/>
                <p:cNvSpPr>
                  <a:spLocks noChangeArrowheads="1"/>
                </p:cNvSpPr>
                <p:nvPr/>
              </p:nvSpPr>
              <p:spPr bwMode="auto">
                <a:xfrm rot="5263130">
                  <a:off x="265" y="-252"/>
                  <a:ext cx="226" cy="815"/>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50" name="AutoShape 152"/>
                <p:cNvSpPr>
                  <a:spLocks noChangeArrowheads="1"/>
                </p:cNvSpPr>
                <p:nvPr/>
              </p:nvSpPr>
              <p:spPr bwMode="auto">
                <a:xfrm rot="6078281">
                  <a:off x="398" y="-243"/>
                  <a:ext cx="224" cy="813"/>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51" name="AutoShape 153"/>
                <p:cNvSpPr>
                  <a:spLocks noChangeArrowheads="1"/>
                </p:cNvSpPr>
                <p:nvPr/>
              </p:nvSpPr>
              <p:spPr bwMode="auto">
                <a:xfrm rot="6373927">
                  <a:off x="471" y="-230"/>
                  <a:ext cx="224" cy="815"/>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52" name="AutoShape 154"/>
                <p:cNvSpPr>
                  <a:spLocks noChangeArrowheads="1"/>
                </p:cNvSpPr>
                <p:nvPr/>
              </p:nvSpPr>
              <p:spPr bwMode="auto">
                <a:xfrm rot="6906312">
                  <a:off x="558" y="-216"/>
                  <a:ext cx="226" cy="815"/>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nvGrpSpPr>
              <p:cNvPr id="37949" name="Group 16"/>
              <p:cNvGrpSpPr>
                <a:grpSpLocks/>
              </p:cNvGrpSpPr>
              <p:nvPr/>
            </p:nvGrpSpPr>
            <p:grpSpPr bwMode="auto">
              <a:xfrm rot="1353540">
                <a:off x="150" y="60"/>
                <a:ext cx="743" cy="186"/>
                <a:chOff x="0" y="0"/>
                <a:chExt cx="1118" cy="279"/>
              </a:xfrm>
            </p:grpSpPr>
            <p:sp>
              <p:nvSpPr>
                <p:cNvPr id="245" name="AutoShape 156"/>
                <p:cNvSpPr>
                  <a:spLocks noChangeArrowheads="1"/>
                </p:cNvSpPr>
                <p:nvPr/>
              </p:nvSpPr>
              <p:spPr bwMode="auto">
                <a:xfrm rot="5263130">
                  <a:off x="283" y="-295"/>
                  <a:ext cx="227" cy="817"/>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46" name="AutoShape 157"/>
                <p:cNvSpPr>
                  <a:spLocks noChangeArrowheads="1"/>
                </p:cNvSpPr>
                <p:nvPr/>
              </p:nvSpPr>
              <p:spPr bwMode="auto">
                <a:xfrm rot="6078281">
                  <a:off x="423" y="-282"/>
                  <a:ext cx="227" cy="815"/>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47" name="AutoShape 158"/>
                <p:cNvSpPr>
                  <a:spLocks noChangeArrowheads="1"/>
                </p:cNvSpPr>
                <p:nvPr/>
              </p:nvSpPr>
              <p:spPr bwMode="auto">
                <a:xfrm rot="6373927">
                  <a:off x="502" y="-267"/>
                  <a:ext cx="227" cy="815"/>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48" name="AutoShape 159"/>
                <p:cNvSpPr>
                  <a:spLocks noChangeArrowheads="1"/>
                </p:cNvSpPr>
                <p:nvPr/>
              </p:nvSpPr>
              <p:spPr bwMode="auto">
                <a:xfrm rot="6906312">
                  <a:off x="584" y="-230"/>
                  <a:ext cx="227" cy="815"/>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grpSp>
          <p:nvGrpSpPr>
            <p:cNvPr id="37908" name="Group 65"/>
            <p:cNvGrpSpPr>
              <a:grpSpLocks/>
            </p:cNvGrpSpPr>
            <p:nvPr/>
          </p:nvGrpSpPr>
          <p:grpSpPr bwMode="auto">
            <a:xfrm rot="-9960000" flipH="1" flipV="1">
              <a:off x="6606661" y="2217560"/>
              <a:ext cx="1196975" cy="303212"/>
              <a:chOff x="0" y="0"/>
              <a:chExt cx="893" cy="246"/>
            </a:xfrm>
          </p:grpSpPr>
          <p:grpSp>
            <p:nvGrpSpPr>
              <p:cNvPr id="37938" name="Group 66"/>
              <p:cNvGrpSpPr>
                <a:grpSpLocks/>
              </p:cNvGrpSpPr>
              <p:nvPr/>
            </p:nvGrpSpPr>
            <p:grpSpPr bwMode="auto">
              <a:xfrm>
                <a:off x="0" y="0"/>
                <a:ext cx="743" cy="185"/>
                <a:chOff x="0" y="0"/>
                <a:chExt cx="1118" cy="279"/>
              </a:xfrm>
            </p:grpSpPr>
            <p:sp>
              <p:nvSpPr>
                <p:cNvPr id="282" name="AutoShape 209"/>
                <p:cNvSpPr>
                  <a:spLocks noChangeArrowheads="1"/>
                </p:cNvSpPr>
                <p:nvPr/>
              </p:nvSpPr>
              <p:spPr bwMode="auto">
                <a:xfrm rot="5263130">
                  <a:off x="219" y="-297"/>
                  <a:ext cx="239" cy="815"/>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83" name="AutoShape 210"/>
                <p:cNvSpPr>
                  <a:spLocks noChangeArrowheads="1"/>
                </p:cNvSpPr>
                <p:nvPr/>
              </p:nvSpPr>
              <p:spPr bwMode="auto">
                <a:xfrm rot="6078281">
                  <a:off x="347" y="-292"/>
                  <a:ext cx="235" cy="815"/>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84" name="AutoShape 211"/>
                <p:cNvSpPr>
                  <a:spLocks noChangeArrowheads="1"/>
                </p:cNvSpPr>
                <p:nvPr/>
              </p:nvSpPr>
              <p:spPr bwMode="auto">
                <a:xfrm rot="6373927">
                  <a:off x="417" y="-263"/>
                  <a:ext cx="239" cy="815"/>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85" name="AutoShape 212"/>
                <p:cNvSpPr>
                  <a:spLocks noChangeArrowheads="1"/>
                </p:cNvSpPr>
                <p:nvPr/>
              </p:nvSpPr>
              <p:spPr bwMode="auto">
                <a:xfrm rot="6906312">
                  <a:off x="512" y="-243"/>
                  <a:ext cx="227" cy="815"/>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nvGrpSpPr>
              <p:cNvPr id="37939" name="Group 71"/>
              <p:cNvGrpSpPr>
                <a:grpSpLocks/>
              </p:cNvGrpSpPr>
              <p:nvPr/>
            </p:nvGrpSpPr>
            <p:grpSpPr bwMode="auto">
              <a:xfrm rot="1353540">
                <a:off x="150" y="60"/>
                <a:ext cx="743" cy="186"/>
                <a:chOff x="0" y="0"/>
                <a:chExt cx="1118" cy="279"/>
              </a:xfrm>
            </p:grpSpPr>
            <p:sp>
              <p:nvSpPr>
                <p:cNvPr id="278" name="AutoShape 214"/>
                <p:cNvSpPr>
                  <a:spLocks noChangeArrowheads="1"/>
                </p:cNvSpPr>
                <p:nvPr/>
              </p:nvSpPr>
              <p:spPr bwMode="auto">
                <a:xfrm rot="5263130">
                  <a:off x="232" y="-278"/>
                  <a:ext cx="218" cy="815"/>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79" name="AutoShape 215"/>
                <p:cNvSpPr>
                  <a:spLocks noChangeArrowheads="1"/>
                </p:cNvSpPr>
                <p:nvPr/>
              </p:nvSpPr>
              <p:spPr bwMode="auto">
                <a:xfrm rot="6078281">
                  <a:off x="376" y="-283"/>
                  <a:ext cx="213" cy="815"/>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80" name="AutoShape 216"/>
                <p:cNvSpPr>
                  <a:spLocks noChangeArrowheads="1"/>
                </p:cNvSpPr>
                <p:nvPr/>
              </p:nvSpPr>
              <p:spPr bwMode="auto">
                <a:xfrm rot="6373927">
                  <a:off x="449" y="-264"/>
                  <a:ext cx="228" cy="816"/>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81" name="AutoShape 217"/>
                <p:cNvSpPr>
                  <a:spLocks noChangeArrowheads="1"/>
                </p:cNvSpPr>
                <p:nvPr/>
              </p:nvSpPr>
              <p:spPr bwMode="auto">
                <a:xfrm rot="6906312">
                  <a:off x="528" y="-238"/>
                  <a:ext cx="226" cy="815"/>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grpSp>
          <p:nvGrpSpPr>
            <p:cNvPr id="37909" name="Group 76"/>
            <p:cNvGrpSpPr>
              <a:grpSpLocks/>
            </p:cNvGrpSpPr>
            <p:nvPr/>
          </p:nvGrpSpPr>
          <p:grpSpPr bwMode="auto">
            <a:xfrm rot="-9960000" flipH="1" flipV="1">
              <a:off x="6719374" y="2254072"/>
              <a:ext cx="981075" cy="249238"/>
              <a:chOff x="0" y="0"/>
              <a:chExt cx="893" cy="246"/>
            </a:xfrm>
          </p:grpSpPr>
          <p:grpSp>
            <p:nvGrpSpPr>
              <p:cNvPr id="37928" name="Group 77"/>
              <p:cNvGrpSpPr>
                <a:grpSpLocks/>
              </p:cNvGrpSpPr>
              <p:nvPr/>
            </p:nvGrpSpPr>
            <p:grpSpPr bwMode="auto">
              <a:xfrm>
                <a:off x="0" y="0"/>
                <a:ext cx="743" cy="185"/>
                <a:chOff x="0" y="0"/>
                <a:chExt cx="1118" cy="279"/>
              </a:xfrm>
            </p:grpSpPr>
            <p:sp>
              <p:nvSpPr>
                <p:cNvPr id="293" name="AutoShape 220"/>
                <p:cNvSpPr>
                  <a:spLocks noChangeArrowheads="1"/>
                </p:cNvSpPr>
                <p:nvPr/>
              </p:nvSpPr>
              <p:spPr bwMode="auto">
                <a:xfrm rot="5263130">
                  <a:off x="218" y="-306"/>
                  <a:ext cx="227" cy="820"/>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94" name="AutoShape 221"/>
                <p:cNvSpPr>
                  <a:spLocks noChangeArrowheads="1"/>
                </p:cNvSpPr>
                <p:nvPr/>
              </p:nvSpPr>
              <p:spPr bwMode="auto">
                <a:xfrm rot="6078281">
                  <a:off x="381" y="-303"/>
                  <a:ext cx="227" cy="818"/>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95" name="AutoShape 222"/>
                <p:cNvSpPr>
                  <a:spLocks noChangeArrowheads="1"/>
                </p:cNvSpPr>
                <p:nvPr/>
              </p:nvSpPr>
              <p:spPr bwMode="auto">
                <a:xfrm rot="6373927">
                  <a:off x="455" y="-277"/>
                  <a:ext cx="227" cy="818"/>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96" name="AutoShape 223"/>
                <p:cNvSpPr>
                  <a:spLocks noChangeArrowheads="1"/>
                </p:cNvSpPr>
                <p:nvPr/>
              </p:nvSpPr>
              <p:spPr bwMode="auto">
                <a:xfrm rot="6906312">
                  <a:off x="525" y="-252"/>
                  <a:ext cx="227" cy="818"/>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nvGrpSpPr>
              <p:cNvPr id="37929" name="Group 82"/>
              <p:cNvGrpSpPr>
                <a:grpSpLocks/>
              </p:cNvGrpSpPr>
              <p:nvPr/>
            </p:nvGrpSpPr>
            <p:grpSpPr bwMode="auto">
              <a:xfrm rot="1353540">
                <a:off x="150" y="60"/>
                <a:ext cx="743" cy="186"/>
                <a:chOff x="0" y="0"/>
                <a:chExt cx="1118" cy="279"/>
              </a:xfrm>
            </p:grpSpPr>
            <p:sp>
              <p:nvSpPr>
                <p:cNvPr id="289" name="AutoShape 225"/>
                <p:cNvSpPr>
                  <a:spLocks noChangeArrowheads="1"/>
                </p:cNvSpPr>
                <p:nvPr/>
              </p:nvSpPr>
              <p:spPr bwMode="auto">
                <a:xfrm rot="5263130">
                  <a:off x="223" y="-270"/>
                  <a:ext cx="230" cy="818"/>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90" name="AutoShape 226"/>
                <p:cNvSpPr>
                  <a:spLocks noChangeArrowheads="1"/>
                </p:cNvSpPr>
                <p:nvPr/>
              </p:nvSpPr>
              <p:spPr bwMode="auto">
                <a:xfrm rot="6078281">
                  <a:off x="338" y="-278"/>
                  <a:ext cx="230" cy="816"/>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91" name="AutoShape 227"/>
                <p:cNvSpPr>
                  <a:spLocks noChangeArrowheads="1"/>
                </p:cNvSpPr>
                <p:nvPr/>
              </p:nvSpPr>
              <p:spPr bwMode="auto">
                <a:xfrm rot="6373927">
                  <a:off x="419" y="-257"/>
                  <a:ext cx="230" cy="820"/>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92" name="AutoShape 228"/>
                <p:cNvSpPr>
                  <a:spLocks noChangeArrowheads="1"/>
                </p:cNvSpPr>
                <p:nvPr/>
              </p:nvSpPr>
              <p:spPr bwMode="auto">
                <a:xfrm rot="6906312">
                  <a:off x="520" y="-225"/>
                  <a:ext cx="240" cy="818"/>
                </a:xfrm>
                <a:prstGeom prst="moon">
                  <a:avLst>
                    <a:gd name="adj" fmla="val 49773"/>
                  </a:avLst>
                </a:prstGeom>
                <a:solidFill>
                  <a:srgbClr val="FFFFFF">
                    <a:alpha val="3922"/>
                  </a:srgbClr>
                </a:solidFill>
                <a:ln>
                  <a:noFill/>
                </a:ln>
                <a:effectLst/>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grpSp>
          <p:nvGrpSpPr>
            <p:cNvPr id="37910" name="组合 126"/>
            <p:cNvGrpSpPr>
              <a:grpSpLocks/>
            </p:cNvGrpSpPr>
            <p:nvPr/>
          </p:nvGrpSpPr>
          <p:grpSpPr bwMode="auto">
            <a:xfrm>
              <a:off x="6178850" y="2218565"/>
              <a:ext cx="2819400" cy="2748591"/>
              <a:chOff x="3581400" y="1752601"/>
              <a:chExt cx="2291218" cy="2694697"/>
            </a:xfrm>
          </p:grpSpPr>
          <p:sp>
            <p:nvSpPr>
              <p:cNvPr id="128" name="Rectangle 11"/>
              <p:cNvSpPr/>
              <p:nvPr/>
            </p:nvSpPr>
            <p:spPr bwMode="auto">
              <a:xfrm>
                <a:off x="3582033" y="1753172"/>
                <a:ext cx="2290585" cy="2694126"/>
              </a:xfrm>
              <a:prstGeom prst="rect">
                <a:avLst/>
              </a:prstGeom>
              <a:solidFill>
                <a:srgbClr val="ED532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65" tIns="34283" rIns="68565" bIns="34283" anchor="ctr"/>
              <a:lstStyle/>
              <a:p>
                <a:pPr algn="ctr" defTabSz="685466">
                  <a:defRPr/>
                </a:pPr>
                <a:endParaRPr lang="en-US" sz="1700" dirty="0">
                  <a:gradFill>
                    <a:gsLst>
                      <a:gs pos="0">
                        <a:srgbClr val="FFFFFF"/>
                      </a:gs>
                      <a:gs pos="100000">
                        <a:srgbClr val="FFFFFF"/>
                      </a:gs>
                    </a:gsLst>
                    <a:lin ang="5400000" scaled="0"/>
                  </a:gradFill>
                </a:endParaRPr>
              </a:p>
            </p:txBody>
          </p:sp>
          <p:grpSp>
            <p:nvGrpSpPr>
              <p:cNvPr id="37913" name="Group 41"/>
              <p:cNvGrpSpPr>
                <a:grpSpLocks/>
              </p:cNvGrpSpPr>
              <p:nvPr/>
            </p:nvGrpSpPr>
            <p:grpSpPr bwMode="auto">
              <a:xfrm>
                <a:off x="3973421" y="1996474"/>
                <a:ext cx="1410391" cy="956969"/>
                <a:chOff x="-6467475" y="914401"/>
                <a:chExt cx="5765799" cy="3913187"/>
              </a:xfrm>
            </p:grpSpPr>
            <p:sp>
              <p:nvSpPr>
                <p:cNvPr id="37914" name="Freeform 5"/>
                <p:cNvSpPr>
                  <a:spLocks/>
                </p:cNvSpPr>
                <p:nvPr/>
              </p:nvSpPr>
              <p:spPr bwMode="auto">
                <a:xfrm>
                  <a:off x="-6407150" y="2039938"/>
                  <a:ext cx="2217737" cy="1112838"/>
                </a:xfrm>
                <a:custGeom>
                  <a:avLst/>
                  <a:gdLst>
                    <a:gd name="T0" fmla="*/ 0 w 590"/>
                    <a:gd name="T1" fmla="*/ 2147483647 h 296"/>
                    <a:gd name="T2" fmla="*/ 2147483647 w 590"/>
                    <a:gd name="T3" fmla="*/ 2147483647 h 296"/>
                    <a:gd name="T4" fmla="*/ 2147483647 w 590"/>
                    <a:gd name="T5" fmla="*/ 2147483647 h 296"/>
                    <a:gd name="T6" fmla="*/ 2147483647 w 590"/>
                    <a:gd name="T7" fmla="*/ 2147483647 h 296"/>
                    <a:gd name="T8" fmla="*/ 2147483647 w 590"/>
                    <a:gd name="T9" fmla="*/ 2147483647 h 296"/>
                    <a:gd name="T10" fmla="*/ 0 w 590"/>
                    <a:gd name="T11" fmla="*/ 2147483647 h 296"/>
                    <a:gd name="T12" fmla="*/ 0 60000 65536"/>
                    <a:gd name="T13" fmla="*/ 0 60000 65536"/>
                    <a:gd name="T14" fmla="*/ 0 60000 65536"/>
                    <a:gd name="T15" fmla="*/ 0 60000 65536"/>
                    <a:gd name="T16" fmla="*/ 0 60000 65536"/>
                    <a:gd name="T17" fmla="*/ 0 60000 65536"/>
                    <a:gd name="T18" fmla="*/ 0 w 590"/>
                    <a:gd name="T19" fmla="*/ 0 h 296"/>
                    <a:gd name="T20" fmla="*/ 590 w 590"/>
                    <a:gd name="T21" fmla="*/ 296 h 296"/>
                  </a:gdLst>
                  <a:ahLst/>
                  <a:cxnLst>
                    <a:cxn ang="T12">
                      <a:pos x="T0" y="T1"/>
                    </a:cxn>
                    <a:cxn ang="T13">
                      <a:pos x="T2" y="T3"/>
                    </a:cxn>
                    <a:cxn ang="T14">
                      <a:pos x="T4" y="T5"/>
                    </a:cxn>
                    <a:cxn ang="T15">
                      <a:pos x="T6" y="T7"/>
                    </a:cxn>
                    <a:cxn ang="T16">
                      <a:pos x="T8" y="T9"/>
                    </a:cxn>
                    <a:cxn ang="T17">
                      <a:pos x="T10" y="T11"/>
                    </a:cxn>
                  </a:cxnLst>
                  <a:rect l="T18" t="T19" r="T20" b="T21"/>
                  <a:pathLst>
                    <a:path w="590" h="296">
                      <a:moveTo>
                        <a:pt x="0" y="227"/>
                      </a:moveTo>
                      <a:cubicBezTo>
                        <a:pt x="0" y="227"/>
                        <a:pt x="166" y="21"/>
                        <a:pt x="392" y="16"/>
                      </a:cubicBezTo>
                      <a:cubicBezTo>
                        <a:pt x="392" y="16"/>
                        <a:pt x="462" y="0"/>
                        <a:pt x="520" y="51"/>
                      </a:cubicBezTo>
                      <a:cubicBezTo>
                        <a:pt x="520" y="51"/>
                        <a:pt x="571" y="59"/>
                        <a:pt x="590" y="72"/>
                      </a:cubicBezTo>
                      <a:cubicBezTo>
                        <a:pt x="590" y="72"/>
                        <a:pt x="310" y="29"/>
                        <a:pt x="64" y="296"/>
                      </a:cubicBezTo>
                      <a:cubicBezTo>
                        <a:pt x="64" y="296"/>
                        <a:pt x="16" y="275"/>
                        <a:pt x="0" y="227"/>
                      </a:cubicBezTo>
                      <a:close/>
                    </a:path>
                  </a:pathLst>
                </a:custGeom>
                <a:solidFill>
                  <a:srgbClr val="FFFFFF"/>
                </a:solidFill>
                <a:ln w="9525">
                  <a:noFill/>
                  <a:round/>
                  <a:headEnd/>
                  <a:tailEnd/>
                </a:ln>
              </p:spPr>
              <p:txBody>
                <a:bodyPr/>
                <a:lstStyle/>
                <a:p>
                  <a:endParaRPr lang="zh-CN" altLang="en-US"/>
                </a:p>
              </p:txBody>
            </p:sp>
            <p:sp>
              <p:nvSpPr>
                <p:cNvPr id="37915" name="Freeform 6"/>
                <p:cNvSpPr>
                  <a:spLocks/>
                </p:cNvSpPr>
                <p:nvPr/>
              </p:nvSpPr>
              <p:spPr bwMode="auto">
                <a:xfrm>
                  <a:off x="-6467475" y="1279526"/>
                  <a:ext cx="1849437" cy="1603375"/>
                </a:xfrm>
                <a:custGeom>
                  <a:avLst/>
                  <a:gdLst>
                    <a:gd name="T0" fmla="*/ 0 w 492"/>
                    <a:gd name="T1" fmla="*/ 2147483647 h 426"/>
                    <a:gd name="T2" fmla="*/ 2147483647 w 492"/>
                    <a:gd name="T3" fmla="*/ 2147483647 h 426"/>
                    <a:gd name="T4" fmla="*/ 2147483647 w 492"/>
                    <a:gd name="T5" fmla="*/ 2147483647 h 426"/>
                    <a:gd name="T6" fmla="*/ 2147483647 w 492"/>
                    <a:gd name="T7" fmla="*/ 2147483647 h 426"/>
                    <a:gd name="T8" fmla="*/ 2147483647 w 492"/>
                    <a:gd name="T9" fmla="*/ 2147483647 h 426"/>
                    <a:gd name="T10" fmla="*/ 0 w 492"/>
                    <a:gd name="T11" fmla="*/ 2147483647 h 426"/>
                    <a:gd name="T12" fmla="*/ 0 60000 65536"/>
                    <a:gd name="T13" fmla="*/ 0 60000 65536"/>
                    <a:gd name="T14" fmla="*/ 0 60000 65536"/>
                    <a:gd name="T15" fmla="*/ 0 60000 65536"/>
                    <a:gd name="T16" fmla="*/ 0 60000 65536"/>
                    <a:gd name="T17" fmla="*/ 0 60000 65536"/>
                    <a:gd name="T18" fmla="*/ 0 w 492"/>
                    <a:gd name="T19" fmla="*/ 0 h 426"/>
                    <a:gd name="T20" fmla="*/ 492 w 492"/>
                    <a:gd name="T21" fmla="*/ 426 h 426"/>
                  </a:gdLst>
                  <a:ahLst/>
                  <a:cxnLst>
                    <a:cxn ang="T12">
                      <a:pos x="T0" y="T1"/>
                    </a:cxn>
                    <a:cxn ang="T13">
                      <a:pos x="T2" y="T3"/>
                    </a:cxn>
                    <a:cxn ang="T14">
                      <a:pos x="T4" y="T5"/>
                    </a:cxn>
                    <a:cxn ang="T15">
                      <a:pos x="T6" y="T7"/>
                    </a:cxn>
                    <a:cxn ang="T16">
                      <a:pos x="T8" y="T9"/>
                    </a:cxn>
                    <a:cxn ang="T17">
                      <a:pos x="T10" y="T11"/>
                    </a:cxn>
                  </a:cxnLst>
                  <a:rect l="T18" t="T19" r="T20" b="T21"/>
                  <a:pathLst>
                    <a:path w="492" h="426">
                      <a:moveTo>
                        <a:pt x="0" y="426"/>
                      </a:moveTo>
                      <a:cubicBezTo>
                        <a:pt x="341" y="70"/>
                        <a:pt x="341" y="70"/>
                        <a:pt x="341" y="70"/>
                      </a:cubicBezTo>
                      <a:cubicBezTo>
                        <a:pt x="341" y="70"/>
                        <a:pt x="408" y="0"/>
                        <a:pt x="468" y="13"/>
                      </a:cubicBezTo>
                      <a:cubicBezTo>
                        <a:pt x="468" y="13"/>
                        <a:pt x="487" y="24"/>
                        <a:pt x="492" y="47"/>
                      </a:cubicBezTo>
                      <a:cubicBezTo>
                        <a:pt x="309" y="222"/>
                        <a:pt x="309" y="222"/>
                        <a:pt x="309" y="222"/>
                      </a:cubicBezTo>
                      <a:cubicBezTo>
                        <a:pt x="309" y="222"/>
                        <a:pt x="186" y="242"/>
                        <a:pt x="0" y="426"/>
                      </a:cubicBezTo>
                      <a:close/>
                    </a:path>
                  </a:pathLst>
                </a:custGeom>
                <a:solidFill>
                  <a:srgbClr val="FFFFFF"/>
                </a:solidFill>
                <a:ln w="9525">
                  <a:noFill/>
                  <a:round/>
                  <a:headEnd/>
                  <a:tailEnd/>
                </a:ln>
              </p:spPr>
              <p:txBody>
                <a:bodyPr/>
                <a:lstStyle/>
                <a:p>
                  <a:endParaRPr lang="zh-CN" altLang="en-US"/>
                </a:p>
              </p:txBody>
            </p:sp>
            <p:sp>
              <p:nvSpPr>
                <p:cNvPr id="37916" name="Freeform 7"/>
                <p:cNvSpPr>
                  <a:spLocks/>
                </p:cNvSpPr>
                <p:nvPr/>
              </p:nvSpPr>
              <p:spPr bwMode="auto">
                <a:xfrm>
                  <a:off x="-5113338" y="914401"/>
                  <a:ext cx="852487" cy="1023939"/>
                </a:xfrm>
                <a:custGeom>
                  <a:avLst/>
                  <a:gdLst>
                    <a:gd name="T0" fmla="*/ 0 w 227"/>
                    <a:gd name="T1" fmla="*/ 2147483647 h 272"/>
                    <a:gd name="T2" fmla="*/ 2147483647 w 227"/>
                    <a:gd name="T3" fmla="*/ 2147483647 h 272"/>
                    <a:gd name="T4" fmla="*/ 2147483647 w 227"/>
                    <a:gd name="T5" fmla="*/ 2147483647 h 272"/>
                    <a:gd name="T6" fmla="*/ 2147483647 w 227"/>
                    <a:gd name="T7" fmla="*/ 2147483647 h 272"/>
                    <a:gd name="T8" fmla="*/ 0 w 227"/>
                    <a:gd name="T9" fmla="*/ 2147483647 h 272"/>
                    <a:gd name="T10" fmla="*/ 0 60000 65536"/>
                    <a:gd name="T11" fmla="*/ 0 60000 65536"/>
                    <a:gd name="T12" fmla="*/ 0 60000 65536"/>
                    <a:gd name="T13" fmla="*/ 0 60000 65536"/>
                    <a:gd name="T14" fmla="*/ 0 60000 65536"/>
                    <a:gd name="T15" fmla="*/ 0 w 227"/>
                    <a:gd name="T16" fmla="*/ 0 h 272"/>
                    <a:gd name="T17" fmla="*/ 227 w 227"/>
                    <a:gd name="T18" fmla="*/ 272 h 272"/>
                  </a:gdLst>
                  <a:ahLst/>
                  <a:cxnLst>
                    <a:cxn ang="T10">
                      <a:pos x="T0" y="T1"/>
                    </a:cxn>
                    <a:cxn ang="T11">
                      <a:pos x="T2" y="T3"/>
                    </a:cxn>
                    <a:cxn ang="T12">
                      <a:pos x="T4" y="T5"/>
                    </a:cxn>
                    <a:cxn ang="T13">
                      <a:pos x="T6" y="T7"/>
                    </a:cxn>
                    <a:cxn ang="T14">
                      <a:pos x="T8" y="T9"/>
                    </a:cxn>
                  </a:cxnLst>
                  <a:rect l="T15" t="T16" r="T17" b="T18"/>
                  <a:pathLst>
                    <a:path w="227" h="272">
                      <a:moveTo>
                        <a:pt x="0" y="139"/>
                      </a:moveTo>
                      <a:cubicBezTo>
                        <a:pt x="0" y="139"/>
                        <a:pt x="110" y="0"/>
                        <a:pt x="163" y="120"/>
                      </a:cubicBezTo>
                      <a:cubicBezTo>
                        <a:pt x="227" y="272"/>
                        <a:pt x="227" y="272"/>
                        <a:pt x="227" y="272"/>
                      </a:cubicBezTo>
                      <a:cubicBezTo>
                        <a:pt x="147" y="136"/>
                        <a:pt x="147" y="136"/>
                        <a:pt x="147" y="136"/>
                      </a:cubicBezTo>
                      <a:cubicBezTo>
                        <a:pt x="147" y="136"/>
                        <a:pt x="120" y="40"/>
                        <a:pt x="0" y="139"/>
                      </a:cubicBezTo>
                      <a:close/>
                    </a:path>
                  </a:pathLst>
                </a:custGeom>
                <a:solidFill>
                  <a:srgbClr val="FFFFFF"/>
                </a:solidFill>
                <a:ln w="9525">
                  <a:noFill/>
                  <a:round/>
                  <a:headEnd/>
                  <a:tailEnd/>
                </a:ln>
              </p:spPr>
              <p:txBody>
                <a:bodyPr/>
                <a:lstStyle/>
                <a:p>
                  <a:endParaRPr lang="zh-CN" altLang="en-US"/>
                </a:p>
              </p:txBody>
            </p:sp>
            <p:sp>
              <p:nvSpPr>
                <p:cNvPr id="37917" name="Freeform 8"/>
                <p:cNvSpPr>
                  <a:spLocks/>
                </p:cNvSpPr>
                <p:nvPr/>
              </p:nvSpPr>
              <p:spPr bwMode="auto">
                <a:xfrm>
                  <a:off x="-4692650" y="1208088"/>
                  <a:ext cx="1563687" cy="2084388"/>
                </a:xfrm>
                <a:custGeom>
                  <a:avLst/>
                  <a:gdLst>
                    <a:gd name="T0" fmla="*/ 0 w 416"/>
                    <a:gd name="T1" fmla="*/ 0 h 554"/>
                    <a:gd name="T2" fmla="*/ 2147483647 w 416"/>
                    <a:gd name="T3" fmla="*/ 2147483647 h 554"/>
                    <a:gd name="T4" fmla="*/ 2147483647 w 416"/>
                    <a:gd name="T5" fmla="*/ 2147483647 h 554"/>
                    <a:gd name="T6" fmla="*/ 2147483647 w 416"/>
                    <a:gd name="T7" fmla="*/ 2147483647 h 554"/>
                    <a:gd name="T8" fmla="*/ 2147483647 w 416"/>
                    <a:gd name="T9" fmla="*/ 2147483647 h 554"/>
                    <a:gd name="T10" fmla="*/ 2147483647 w 416"/>
                    <a:gd name="T11" fmla="*/ 2147483647 h 554"/>
                    <a:gd name="T12" fmla="*/ 2147483647 w 416"/>
                    <a:gd name="T13" fmla="*/ 2147483647 h 554"/>
                    <a:gd name="T14" fmla="*/ 0 w 416"/>
                    <a:gd name="T15" fmla="*/ 0 h 554"/>
                    <a:gd name="T16" fmla="*/ 0 60000 65536"/>
                    <a:gd name="T17" fmla="*/ 0 60000 65536"/>
                    <a:gd name="T18" fmla="*/ 0 60000 65536"/>
                    <a:gd name="T19" fmla="*/ 0 60000 65536"/>
                    <a:gd name="T20" fmla="*/ 0 60000 65536"/>
                    <a:gd name="T21" fmla="*/ 0 60000 65536"/>
                    <a:gd name="T22" fmla="*/ 0 60000 65536"/>
                    <a:gd name="T23" fmla="*/ 0 60000 65536"/>
                    <a:gd name="T24" fmla="*/ 0 w 416"/>
                    <a:gd name="T25" fmla="*/ 0 h 554"/>
                    <a:gd name="T26" fmla="*/ 416 w 416"/>
                    <a:gd name="T27" fmla="*/ 554 h 5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6" h="554">
                      <a:moveTo>
                        <a:pt x="0" y="0"/>
                      </a:moveTo>
                      <a:cubicBezTo>
                        <a:pt x="110" y="21"/>
                        <a:pt x="110" y="21"/>
                        <a:pt x="110" y="21"/>
                      </a:cubicBezTo>
                      <a:cubicBezTo>
                        <a:pt x="110" y="21"/>
                        <a:pt x="147" y="34"/>
                        <a:pt x="168" y="74"/>
                      </a:cubicBezTo>
                      <a:cubicBezTo>
                        <a:pt x="168" y="74"/>
                        <a:pt x="288" y="338"/>
                        <a:pt x="310" y="394"/>
                      </a:cubicBezTo>
                      <a:cubicBezTo>
                        <a:pt x="310" y="394"/>
                        <a:pt x="360" y="496"/>
                        <a:pt x="416" y="554"/>
                      </a:cubicBezTo>
                      <a:cubicBezTo>
                        <a:pt x="416" y="554"/>
                        <a:pt x="346" y="544"/>
                        <a:pt x="295" y="477"/>
                      </a:cubicBezTo>
                      <a:cubicBezTo>
                        <a:pt x="295" y="477"/>
                        <a:pt x="218" y="304"/>
                        <a:pt x="144" y="280"/>
                      </a:cubicBezTo>
                      <a:cubicBezTo>
                        <a:pt x="144" y="280"/>
                        <a:pt x="94" y="104"/>
                        <a:pt x="0" y="0"/>
                      </a:cubicBezTo>
                      <a:close/>
                    </a:path>
                  </a:pathLst>
                </a:custGeom>
                <a:solidFill>
                  <a:srgbClr val="FFFFFF"/>
                </a:solidFill>
                <a:ln w="9525">
                  <a:noFill/>
                  <a:round/>
                  <a:headEnd/>
                  <a:tailEnd/>
                </a:ln>
              </p:spPr>
              <p:txBody>
                <a:bodyPr/>
                <a:lstStyle/>
                <a:p>
                  <a:endParaRPr lang="zh-CN" altLang="en-US"/>
                </a:p>
              </p:txBody>
            </p:sp>
            <p:sp>
              <p:nvSpPr>
                <p:cNvPr id="37918" name="Freeform 9"/>
                <p:cNvSpPr>
                  <a:spLocks/>
                </p:cNvSpPr>
                <p:nvPr/>
              </p:nvSpPr>
              <p:spPr bwMode="auto">
                <a:xfrm>
                  <a:off x="-3914775" y="1858963"/>
                  <a:ext cx="2254250" cy="1847850"/>
                </a:xfrm>
                <a:custGeom>
                  <a:avLst/>
                  <a:gdLst>
                    <a:gd name="T0" fmla="*/ 0 w 600"/>
                    <a:gd name="T1" fmla="*/ 0 h 491"/>
                    <a:gd name="T2" fmla="*/ 2147483647 w 600"/>
                    <a:gd name="T3" fmla="*/ 2147483647 h 491"/>
                    <a:gd name="T4" fmla="*/ 2147483647 w 600"/>
                    <a:gd name="T5" fmla="*/ 2147483647 h 491"/>
                    <a:gd name="T6" fmla="*/ 2147483647 w 600"/>
                    <a:gd name="T7" fmla="*/ 2147483647 h 491"/>
                    <a:gd name="T8" fmla="*/ 0 w 600"/>
                    <a:gd name="T9" fmla="*/ 0 h 491"/>
                    <a:gd name="T10" fmla="*/ 0 60000 65536"/>
                    <a:gd name="T11" fmla="*/ 0 60000 65536"/>
                    <a:gd name="T12" fmla="*/ 0 60000 65536"/>
                    <a:gd name="T13" fmla="*/ 0 60000 65536"/>
                    <a:gd name="T14" fmla="*/ 0 60000 65536"/>
                    <a:gd name="T15" fmla="*/ 0 w 600"/>
                    <a:gd name="T16" fmla="*/ 0 h 491"/>
                    <a:gd name="T17" fmla="*/ 600 w 600"/>
                    <a:gd name="T18" fmla="*/ 491 h 491"/>
                  </a:gdLst>
                  <a:ahLst/>
                  <a:cxnLst>
                    <a:cxn ang="T10">
                      <a:pos x="T0" y="T1"/>
                    </a:cxn>
                    <a:cxn ang="T11">
                      <a:pos x="T2" y="T3"/>
                    </a:cxn>
                    <a:cxn ang="T12">
                      <a:pos x="T4" y="T5"/>
                    </a:cxn>
                    <a:cxn ang="T13">
                      <a:pos x="T6" y="T7"/>
                    </a:cxn>
                    <a:cxn ang="T14">
                      <a:pos x="T8" y="T9"/>
                    </a:cxn>
                  </a:cxnLst>
                  <a:rect l="T15" t="T16" r="T17" b="T18"/>
                  <a:pathLst>
                    <a:path w="600" h="491">
                      <a:moveTo>
                        <a:pt x="0" y="0"/>
                      </a:moveTo>
                      <a:cubicBezTo>
                        <a:pt x="0" y="0"/>
                        <a:pt x="144" y="309"/>
                        <a:pt x="253" y="376"/>
                      </a:cubicBezTo>
                      <a:cubicBezTo>
                        <a:pt x="253" y="376"/>
                        <a:pt x="389" y="469"/>
                        <a:pt x="600" y="411"/>
                      </a:cubicBezTo>
                      <a:cubicBezTo>
                        <a:pt x="600" y="411"/>
                        <a:pt x="477" y="491"/>
                        <a:pt x="243" y="403"/>
                      </a:cubicBezTo>
                      <a:cubicBezTo>
                        <a:pt x="243" y="403"/>
                        <a:pt x="136" y="376"/>
                        <a:pt x="0" y="0"/>
                      </a:cubicBezTo>
                      <a:close/>
                    </a:path>
                  </a:pathLst>
                </a:custGeom>
                <a:solidFill>
                  <a:srgbClr val="FFFFFF"/>
                </a:solidFill>
                <a:ln w="9525">
                  <a:noFill/>
                  <a:round/>
                  <a:headEnd/>
                  <a:tailEnd/>
                </a:ln>
              </p:spPr>
              <p:txBody>
                <a:bodyPr/>
                <a:lstStyle/>
                <a:p>
                  <a:endParaRPr lang="zh-CN" altLang="en-US"/>
                </a:p>
              </p:txBody>
            </p:sp>
            <p:sp>
              <p:nvSpPr>
                <p:cNvPr id="37919" name="Freeform 10"/>
                <p:cNvSpPr>
                  <a:spLocks/>
                </p:cNvSpPr>
                <p:nvPr/>
              </p:nvSpPr>
              <p:spPr bwMode="auto">
                <a:xfrm>
                  <a:off x="-3027363" y="2701924"/>
                  <a:ext cx="1954212" cy="873125"/>
                </a:xfrm>
                <a:custGeom>
                  <a:avLst/>
                  <a:gdLst>
                    <a:gd name="T0" fmla="*/ 0 w 520"/>
                    <a:gd name="T1" fmla="*/ 2147483647 h 232"/>
                    <a:gd name="T2" fmla="*/ 2147483647 w 520"/>
                    <a:gd name="T3" fmla="*/ 2147483647 h 232"/>
                    <a:gd name="T4" fmla="*/ 2147483647 w 520"/>
                    <a:gd name="T5" fmla="*/ 2147483647 h 232"/>
                    <a:gd name="T6" fmla="*/ 2147483647 w 520"/>
                    <a:gd name="T7" fmla="*/ 2147483647 h 232"/>
                    <a:gd name="T8" fmla="*/ 2147483647 w 520"/>
                    <a:gd name="T9" fmla="*/ 2147483647 h 232"/>
                    <a:gd name="T10" fmla="*/ 0 w 520"/>
                    <a:gd name="T11" fmla="*/ 2147483647 h 232"/>
                    <a:gd name="T12" fmla="*/ 0 60000 65536"/>
                    <a:gd name="T13" fmla="*/ 0 60000 65536"/>
                    <a:gd name="T14" fmla="*/ 0 60000 65536"/>
                    <a:gd name="T15" fmla="*/ 0 60000 65536"/>
                    <a:gd name="T16" fmla="*/ 0 60000 65536"/>
                    <a:gd name="T17" fmla="*/ 0 60000 65536"/>
                    <a:gd name="T18" fmla="*/ 0 w 520"/>
                    <a:gd name="T19" fmla="*/ 0 h 232"/>
                    <a:gd name="T20" fmla="*/ 520 w 520"/>
                    <a:gd name="T21" fmla="*/ 232 h 232"/>
                  </a:gdLst>
                  <a:ahLst/>
                  <a:cxnLst>
                    <a:cxn ang="T12">
                      <a:pos x="T0" y="T1"/>
                    </a:cxn>
                    <a:cxn ang="T13">
                      <a:pos x="T2" y="T3"/>
                    </a:cxn>
                    <a:cxn ang="T14">
                      <a:pos x="T4" y="T5"/>
                    </a:cxn>
                    <a:cxn ang="T15">
                      <a:pos x="T6" y="T7"/>
                    </a:cxn>
                    <a:cxn ang="T16">
                      <a:pos x="T8" y="T9"/>
                    </a:cxn>
                    <a:cxn ang="T17">
                      <a:pos x="T10" y="T11"/>
                    </a:cxn>
                  </a:cxnLst>
                  <a:rect l="T18" t="T19" r="T20" b="T21"/>
                  <a:pathLst>
                    <a:path w="520" h="232">
                      <a:moveTo>
                        <a:pt x="0" y="123"/>
                      </a:moveTo>
                      <a:cubicBezTo>
                        <a:pt x="0" y="123"/>
                        <a:pt x="219" y="157"/>
                        <a:pt x="397" y="69"/>
                      </a:cubicBezTo>
                      <a:cubicBezTo>
                        <a:pt x="397" y="69"/>
                        <a:pt x="499" y="0"/>
                        <a:pt x="520" y="53"/>
                      </a:cubicBezTo>
                      <a:cubicBezTo>
                        <a:pt x="483" y="141"/>
                        <a:pt x="483" y="141"/>
                        <a:pt x="483" y="141"/>
                      </a:cubicBezTo>
                      <a:cubicBezTo>
                        <a:pt x="483" y="141"/>
                        <a:pt x="323" y="232"/>
                        <a:pt x="115" y="179"/>
                      </a:cubicBezTo>
                      <a:cubicBezTo>
                        <a:pt x="115" y="179"/>
                        <a:pt x="53" y="157"/>
                        <a:pt x="0" y="123"/>
                      </a:cubicBezTo>
                      <a:close/>
                    </a:path>
                  </a:pathLst>
                </a:custGeom>
                <a:solidFill>
                  <a:srgbClr val="FFFFFF"/>
                </a:solidFill>
                <a:ln w="9525">
                  <a:noFill/>
                  <a:round/>
                  <a:headEnd/>
                  <a:tailEnd/>
                </a:ln>
              </p:spPr>
              <p:txBody>
                <a:bodyPr/>
                <a:lstStyle/>
                <a:p>
                  <a:endParaRPr lang="zh-CN" altLang="en-US"/>
                </a:p>
              </p:txBody>
            </p:sp>
            <p:sp>
              <p:nvSpPr>
                <p:cNvPr id="37920" name="Freeform 11"/>
                <p:cNvSpPr>
                  <a:spLocks/>
                </p:cNvSpPr>
                <p:nvPr/>
              </p:nvSpPr>
              <p:spPr bwMode="auto">
                <a:xfrm>
                  <a:off x="-6184900" y="2122488"/>
                  <a:ext cx="2566987" cy="1030288"/>
                </a:xfrm>
                <a:custGeom>
                  <a:avLst/>
                  <a:gdLst>
                    <a:gd name="T0" fmla="*/ 0 w 683"/>
                    <a:gd name="T1" fmla="*/ 2147483647 h 274"/>
                    <a:gd name="T2" fmla="*/ 2147483647 w 683"/>
                    <a:gd name="T3" fmla="*/ 2147483647 h 274"/>
                    <a:gd name="T4" fmla="*/ 2147483647 w 683"/>
                    <a:gd name="T5" fmla="*/ 2147483647 h 274"/>
                    <a:gd name="T6" fmla="*/ 2147483647 w 683"/>
                    <a:gd name="T7" fmla="*/ 2147483647 h 274"/>
                    <a:gd name="T8" fmla="*/ 2147483647 w 683"/>
                    <a:gd name="T9" fmla="*/ 2147483647 h 274"/>
                    <a:gd name="T10" fmla="*/ 2147483647 w 683"/>
                    <a:gd name="T11" fmla="*/ 2147483647 h 274"/>
                    <a:gd name="T12" fmla="*/ 0 w 683"/>
                    <a:gd name="T13" fmla="*/ 2147483647 h 274"/>
                    <a:gd name="T14" fmla="*/ 0 60000 65536"/>
                    <a:gd name="T15" fmla="*/ 0 60000 65536"/>
                    <a:gd name="T16" fmla="*/ 0 60000 65536"/>
                    <a:gd name="T17" fmla="*/ 0 60000 65536"/>
                    <a:gd name="T18" fmla="*/ 0 60000 65536"/>
                    <a:gd name="T19" fmla="*/ 0 60000 65536"/>
                    <a:gd name="T20" fmla="*/ 0 60000 65536"/>
                    <a:gd name="T21" fmla="*/ 0 w 683"/>
                    <a:gd name="T22" fmla="*/ 0 h 274"/>
                    <a:gd name="T23" fmla="*/ 683 w 683"/>
                    <a:gd name="T24" fmla="*/ 274 h 2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3" h="274">
                      <a:moveTo>
                        <a:pt x="0" y="274"/>
                      </a:moveTo>
                      <a:cubicBezTo>
                        <a:pt x="0" y="274"/>
                        <a:pt x="323" y="13"/>
                        <a:pt x="496" y="71"/>
                      </a:cubicBezTo>
                      <a:cubicBezTo>
                        <a:pt x="496" y="71"/>
                        <a:pt x="595" y="77"/>
                        <a:pt x="683" y="245"/>
                      </a:cubicBezTo>
                      <a:cubicBezTo>
                        <a:pt x="651" y="184"/>
                        <a:pt x="625" y="108"/>
                        <a:pt x="566" y="67"/>
                      </a:cubicBezTo>
                      <a:cubicBezTo>
                        <a:pt x="469" y="0"/>
                        <a:pt x="312" y="62"/>
                        <a:pt x="217" y="105"/>
                      </a:cubicBezTo>
                      <a:cubicBezTo>
                        <a:pt x="177" y="123"/>
                        <a:pt x="139" y="145"/>
                        <a:pt x="105" y="172"/>
                      </a:cubicBezTo>
                      <a:cubicBezTo>
                        <a:pt x="65" y="201"/>
                        <a:pt x="37" y="244"/>
                        <a:pt x="0" y="274"/>
                      </a:cubicBezTo>
                      <a:close/>
                    </a:path>
                  </a:pathLst>
                </a:custGeom>
                <a:solidFill>
                  <a:srgbClr val="FFFFFF"/>
                </a:solidFill>
                <a:ln w="9525">
                  <a:noFill/>
                  <a:round/>
                  <a:headEnd/>
                  <a:tailEnd/>
                </a:ln>
              </p:spPr>
              <p:txBody>
                <a:bodyPr/>
                <a:lstStyle/>
                <a:p>
                  <a:endParaRPr lang="zh-CN" altLang="en-US"/>
                </a:p>
              </p:txBody>
            </p:sp>
            <p:sp>
              <p:nvSpPr>
                <p:cNvPr id="37921" name="Freeform 12"/>
                <p:cNvSpPr>
                  <a:spLocks/>
                </p:cNvSpPr>
                <p:nvPr/>
              </p:nvSpPr>
              <p:spPr bwMode="auto">
                <a:xfrm>
                  <a:off x="-4483100" y="2389188"/>
                  <a:ext cx="1906587" cy="2078038"/>
                </a:xfrm>
                <a:custGeom>
                  <a:avLst/>
                  <a:gdLst>
                    <a:gd name="T0" fmla="*/ 0 w 507"/>
                    <a:gd name="T1" fmla="*/ 0 h 552"/>
                    <a:gd name="T2" fmla="*/ 2147483647 w 507"/>
                    <a:gd name="T3" fmla="*/ 2147483647 h 552"/>
                    <a:gd name="T4" fmla="*/ 2147483647 w 507"/>
                    <a:gd name="T5" fmla="*/ 2147483647 h 552"/>
                    <a:gd name="T6" fmla="*/ 2147483647 w 507"/>
                    <a:gd name="T7" fmla="*/ 2147483647 h 552"/>
                    <a:gd name="T8" fmla="*/ 2147483647 w 507"/>
                    <a:gd name="T9" fmla="*/ 2147483647 h 552"/>
                    <a:gd name="T10" fmla="*/ 2147483647 w 507"/>
                    <a:gd name="T11" fmla="*/ 2147483647 h 552"/>
                    <a:gd name="T12" fmla="*/ 2147483647 w 507"/>
                    <a:gd name="T13" fmla="*/ 2147483647 h 552"/>
                    <a:gd name="T14" fmla="*/ 2147483647 w 507"/>
                    <a:gd name="T15" fmla="*/ 2147483647 h 552"/>
                    <a:gd name="T16" fmla="*/ 2147483647 w 507"/>
                    <a:gd name="T17" fmla="*/ 2147483647 h 552"/>
                    <a:gd name="T18" fmla="*/ 0 w 507"/>
                    <a:gd name="T19" fmla="*/ 0 h 5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07"/>
                    <a:gd name="T31" fmla="*/ 0 h 552"/>
                    <a:gd name="T32" fmla="*/ 507 w 507"/>
                    <a:gd name="T33" fmla="*/ 552 h 5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07" h="552">
                      <a:moveTo>
                        <a:pt x="0" y="0"/>
                      </a:moveTo>
                      <a:cubicBezTo>
                        <a:pt x="29" y="39"/>
                        <a:pt x="55" y="79"/>
                        <a:pt x="81" y="120"/>
                      </a:cubicBezTo>
                      <a:cubicBezTo>
                        <a:pt x="165" y="255"/>
                        <a:pt x="178" y="406"/>
                        <a:pt x="354" y="507"/>
                      </a:cubicBezTo>
                      <a:cubicBezTo>
                        <a:pt x="395" y="531"/>
                        <a:pt x="430" y="550"/>
                        <a:pt x="478" y="552"/>
                      </a:cubicBezTo>
                      <a:cubicBezTo>
                        <a:pt x="478" y="552"/>
                        <a:pt x="507" y="550"/>
                        <a:pt x="507" y="550"/>
                      </a:cubicBezTo>
                      <a:cubicBezTo>
                        <a:pt x="488" y="551"/>
                        <a:pt x="445" y="499"/>
                        <a:pt x="434" y="488"/>
                      </a:cubicBezTo>
                      <a:cubicBezTo>
                        <a:pt x="361" y="411"/>
                        <a:pt x="308" y="330"/>
                        <a:pt x="262" y="234"/>
                      </a:cubicBezTo>
                      <a:cubicBezTo>
                        <a:pt x="230" y="166"/>
                        <a:pt x="185" y="100"/>
                        <a:pt x="126" y="52"/>
                      </a:cubicBezTo>
                      <a:cubicBezTo>
                        <a:pt x="107" y="37"/>
                        <a:pt x="88" y="24"/>
                        <a:pt x="66" y="16"/>
                      </a:cubicBezTo>
                      <a:cubicBezTo>
                        <a:pt x="55" y="11"/>
                        <a:pt x="5" y="7"/>
                        <a:pt x="0" y="0"/>
                      </a:cubicBezTo>
                      <a:close/>
                    </a:path>
                  </a:pathLst>
                </a:custGeom>
                <a:solidFill>
                  <a:srgbClr val="FFFFFF"/>
                </a:solidFill>
                <a:ln w="9525">
                  <a:noFill/>
                  <a:round/>
                  <a:headEnd/>
                  <a:tailEnd/>
                </a:ln>
              </p:spPr>
              <p:txBody>
                <a:bodyPr/>
                <a:lstStyle/>
                <a:p>
                  <a:endParaRPr lang="zh-CN" altLang="en-US"/>
                </a:p>
              </p:txBody>
            </p:sp>
            <p:sp>
              <p:nvSpPr>
                <p:cNvPr id="37922" name="Freeform 13"/>
                <p:cNvSpPr>
                  <a:spLocks/>
                </p:cNvSpPr>
                <p:nvPr/>
              </p:nvSpPr>
              <p:spPr bwMode="auto">
                <a:xfrm>
                  <a:off x="-3592513" y="3857626"/>
                  <a:ext cx="2008187" cy="815975"/>
                </a:xfrm>
                <a:custGeom>
                  <a:avLst/>
                  <a:gdLst>
                    <a:gd name="T0" fmla="*/ 2147483647 w 534"/>
                    <a:gd name="T1" fmla="*/ 2147483647 h 217"/>
                    <a:gd name="T2" fmla="*/ 0 w 534"/>
                    <a:gd name="T3" fmla="*/ 2147483647 h 217"/>
                    <a:gd name="T4" fmla="*/ 2147483647 w 534"/>
                    <a:gd name="T5" fmla="*/ 2147483647 h 217"/>
                    <a:gd name="T6" fmla="*/ 2147483647 w 534"/>
                    <a:gd name="T7" fmla="*/ 2147483647 h 217"/>
                    <a:gd name="T8" fmla="*/ 2147483647 w 534"/>
                    <a:gd name="T9" fmla="*/ 0 h 217"/>
                    <a:gd name="T10" fmla="*/ 2147483647 w 534"/>
                    <a:gd name="T11" fmla="*/ 2147483647 h 217"/>
                    <a:gd name="T12" fmla="*/ 2147483647 w 534"/>
                    <a:gd name="T13" fmla="*/ 2147483647 h 217"/>
                    <a:gd name="T14" fmla="*/ 0 60000 65536"/>
                    <a:gd name="T15" fmla="*/ 0 60000 65536"/>
                    <a:gd name="T16" fmla="*/ 0 60000 65536"/>
                    <a:gd name="T17" fmla="*/ 0 60000 65536"/>
                    <a:gd name="T18" fmla="*/ 0 60000 65536"/>
                    <a:gd name="T19" fmla="*/ 0 60000 65536"/>
                    <a:gd name="T20" fmla="*/ 0 60000 65536"/>
                    <a:gd name="T21" fmla="*/ 0 w 534"/>
                    <a:gd name="T22" fmla="*/ 0 h 217"/>
                    <a:gd name="T23" fmla="*/ 534 w 534"/>
                    <a:gd name="T24" fmla="*/ 217 h 2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4" h="217">
                      <a:moveTo>
                        <a:pt x="1" y="50"/>
                      </a:moveTo>
                      <a:cubicBezTo>
                        <a:pt x="1" y="50"/>
                        <a:pt x="0" y="50"/>
                        <a:pt x="0" y="50"/>
                      </a:cubicBezTo>
                      <a:cubicBezTo>
                        <a:pt x="61" y="136"/>
                        <a:pt x="135" y="217"/>
                        <a:pt x="251" y="200"/>
                      </a:cubicBezTo>
                      <a:cubicBezTo>
                        <a:pt x="307" y="192"/>
                        <a:pt x="359" y="162"/>
                        <a:pt x="404" y="130"/>
                      </a:cubicBezTo>
                      <a:cubicBezTo>
                        <a:pt x="455" y="93"/>
                        <a:pt x="488" y="41"/>
                        <a:pt x="534" y="0"/>
                      </a:cubicBezTo>
                      <a:cubicBezTo>
                        <a:pt x="463" y="64"/>
                        <a:pt x="384" y="142"/>
                        <a:pt x="287" y="164"/>
                      </a:cubicBezTo>
                      <a:cubicBezTo>
                        <a:pt x="178" y="190"/>
                        <a:pt x="83" y="111"/>
                        <a:pt x="1" y="50"/>
                      </a:cubicBezTo>
                      <a:close/>
                    </a:path>
                  </a:pathLst>
                </a:custGeom>
                <a:solidFill>
                  <a:srgbClr val="FFFFFF"/>
                </a:solidFill>
                <a:ln w="9525">
                  <a:noFill/>
                  <a:round/>
                  <a:headEnd/>
                  <a:tailEnd/>
                </a:ln>
              </p:spPr>
              <p:txBody>
                <a:bodyPr/>
                <a:lstStyle/>
                <a:p>
                  <a:endParaRPr lang="zh-CN" altLang="en-US"/>
                </a:p>
              </p:txBody>
            </p:sp>
            <p:sp>
              <p:nvSpPr>
                <p:cNvPr id="37923" name="Freeform 14"/>
                <p:cNvSpPr>
                  <a:spLocks/>
                </p:cNvSpPr>
                <p:nvPr/>
              </p:nvSpPr>
              <p:spPr bwMode="auto">
                <a:xfrm>
                  <a:off x="-2551113" y="2932113"/>
                  <a:ext cx="1849437" cy="1895475"/>
                </a:xfrm>
                <a:custGeom>
                  <a:avLst/>
                  <a:gdLst>
                    <a:gd name="T0" fmla="*/ 0 w 492"/>
                    <a:gd name="T1" fmla="*/ 2147483647 h 504"/>
                    <a:gd name="T2" fmla="*/ 2147483647 w 492"/>
                    <a:gd name="T3" fmla="*/ 2147483647 h 504"/>
                    <a:gd name="T4" fmla="*/ 2147483647 w 492"/>
                    <a:gd name="T5" fmla="*/ 2147483647 h 504"/>
                    <a:gd name="T6" fmla="*/ 2147483647 w 492"/>
                    <a:gd name="T7" fmla="*/ 2147483647 h 504"/>
                    <a:gd name="T8" fmla="*/ 2147483647 w 492"/>
                    <a:gd name="T9" fmla="*/ 0 h 504"/>
                    <a:gd name="T10" fmla="*/ 0 w 492"/>
                    <a:gd name="T11" fmla="*/ 2147483647 h 504"/>
                    <a:gd name="T12" fmla="*/ 0 60000 65536"/>
                    <a:gd name="T13" fmla="*/ 0 60000 65536"/>
                    <a:gd name="T14" fmla="*/ 0 60000 65536"/>
                    <a:gd name="T15" fmla="*/ 0 60000 65536"/>
                    <a:gd name="T16" fmla="*/ 0 60000 65536"/>
                    <a:gd name="T17" fmla="*/ 0 60000 65536"/>
                    <a:gd name="T18" fmla="*/ 0 w 492"/>
                    <a:gd name="T19" fmla="*/ 0 h 504"/>
                    <a:gd name="T20" fmla="*/ 492 w 492"/>
                    <a:gd name="T21" fmla="*/ 504 h 504"/>
                  </a:gdLst>
                  <a:ahLst/>
                  <a:cxnLst>
                    <a:cxn ang="T12">
                      <a:pos x="T0" y="T1"/>
                    </a:cxn>
                    <a:cxn ang="T13">
                      <a:pos x="T2" y="T3"/>
                    </a:cxn>
                    <a:cxn ang="T14">
                      <a:pos x="T4" y="T5"/>
                    </a:cxn>
                    <a:cxn ang="T15">
                      <a:pos x="T6" y="T7"/>
                    </a:cxn>
                    <a:cxn ang="T16">
                      <a:pos x="T8" y="T9"/>
                    </a:cxn>
                    <a:cxn ang="T17">
                      <a:pos x="T10" y="T11"/>
                    </a:cxn>
                  </a:cxnLst>
                  <a:rect l="T18" t="T19" r="T20" b="T21"/>
                  <a:pathLst>
                    <a:path w="492" h="504">
                      <a:moveTo>
                        <a:pt x="0" y="448"/>
                      </a:moveTo>
                      <a:cubicBezTo>
                        <a:pt x="0" y="448"/>
                        <a:pt x="130" y="504"/>
                        <a:pt x="218" y="419"/>
                      </a:cubicBezTo>
                      <a:cubicBezTo>
                        <a:pt x="218" y="419"/>
                        <a:pt x="404" y="270"/>
                        <a:pt x="473" y="91"/>
                      </a:cubicBezTo>
                      <a:cubicBezTo>
                        <a:pt x="473" y="91"/>
                        <a:pt x="492" y="64"/>
                        <a:pt x="481" y="59"/>
                      </a:cubicBezTo>
                      <a:cubicBezTo>
                        <a:pt x="414" y="0"/>
                        <a:pt x="414" y="0"/>
                        <a:pt x="414" y="0"/>
                      </a:cubicBezTo>
                      <a:cubicBezTo>
                        <a:pt x="414" y="0"/>
                        <a:pt x="224" y="398"/>
                        <a:pt x="0" y="448"/>
                      </a:cubicBezTo>
                      <a:close/>
                    </a:path>
                  </a:pathLst>
                </a:custGeom>
                <a:solidFill>
                  <a:srgbClr val="FFFFFF"/>
                </a:solidFill>
                <a:ln w="9525">
                  <a:noFill/>
                  <a:round/>
                  <a:headEnd/>
                  <a:tailEnd/>
                </a:ln>
              </p:spPr>
              <p:txBody>
                <a:bodyPr/>
                <a:lstStyle/>
                <a:p>
                  <a:endParaRPr lang="zh-CN" altLang="en-US"/>
                </a:p>
              </p:txBody>
            </p:sp>
            <p:sp>
              <p:nvSpPr>
                <p:cNvPr id="37924" name="Freeform 15"/>
                <p:cNvSpPr>
                  <a:spLocks/>
                </p:cNvSpPr>
                <p:nvPr/>
              </p:nvSpPr>
              <p:spPr bwMode="auto">
                <a:xfrm>
                  <a:off x="-1754188" y="2682876"/>
                  <a:ext cx="849312" cy="1181100"/>
                </a:xfrm>
                <a:custGeom>
                  <a:avLst/>
                  <a:gdLst>
                    <a:gd name="T0" fmla="*/ 0 w 226"/>
                    <a:gd name="T1" fmla="*/ 2147483647 h 314"/>
                    <a:gd name="T2" fmla="*/ 2147483647 w 226"/>
                    <a:gd name="T3" fmla="*/ 2147483647 h 314"/>
                    <a:gd name="T4" fmla="*/ 2147483647 w 226"/>
                    <a:gd name="T5" fmla="*/ 2147483647 h 314"/>
                    <a:gd name="T6" fmla="*/ 0 w 226"/>
                    <a:gd name="T7" fmla="*/ 2147483647 h 314"/>
                    <a:gd name="T8" fmla="*/ 0 60000 65536"/>
                    <a:gd name="T9" fmla="*/ 0 60000 65536"/>
                    <a:gd name="T10" fmla="*/ 0 60000 65536"/>
                    <a:gd name="T11" fmla="*/ 0 60000 65536"/>
                    <a:gd name="T12" fmla="*/ 0 w 226"/>
                    <a:gd name="T13" fmla="*/ 0 h 314"/>
                    <a:gd name="T14" fmla="*/ 226 w 226"/>
                    <a:gd name="T15" fmla="*/ 314 h 314"/>
                  </a:gdLst>
                  <a:ahLst/>
                  <a:cxnLst>
                    <a:cxn ang="T8">
                      <a:pos x="T0" y="T1"/>
                    </a:cxn>
                    <a:cxn ang="T9">
                      <a:pos x="T2" y="T3"/>
                    </a:cxn>
                    <a:cxn ang="T10">
                      <a:pos x="T4" y="T5"/>
                    </a:cxn>
                    <a:cxn ang="T11">
                      <a:pos x="T6" y="T7"/>
                    </a:cxn>
                  </a:cxnLst>
                  <a:rect l="T12" t="T13" r="T14" b="T15"/>
                  <a:pathLst>
                    <a:path w="226" h="314">
                      <a:moveTo>
                        <a:pt x="0" y="314"/>
                      </a:moveTo>
                      <a:cubicBezTo>
                        <a:pt x="0" y="314"/>
                        <a:pt x="226" y="56"/>
                        <a:pt x="122" y="53"/>
                      </a:cubicBezTo>
                      <a:cubicBezTo>
                        <a:pt x="122" y="53"/>
                        <a:pt x="181" y="0"/>
                        <a:pt x="189" y="64"/>
                      </a:cubicBezTo>
                      <a:cubicBezTo>
                        <a:pt x="189" y="64"/>
                        <a:pt x="80" y="277"/>
                        <a:pt x="0" y="314"/>
                      </a:cubicBezTo>
                      <a:close/>
                    </a:path>
                  </a:pathLst>
                </a:custGeom>
                <a:solidFill>
                  <a:srgbClr val="FFFFFF"/>
                </a:solidFill>
                <a:ln w="9525">
                  <a:noFill/>
                  <a:round/>
                  <a:headEnd/>
                  <a:tailEnd/>
                </a:ln>
              </p:spPr>
              <p:txBody>
                <a:bodyPr/>
                <a:lstStyle/>
                <a:p>
                  <a:endParaRPr lang="zh-CN" altLang="en-US"/>
                </a:p>
              </p:txBody>
            </p:sp>
            <p:sp>
              <p:nvSpPr>
                <p:cNvPr id="37925" name="Freeform 16"/>
                <p:cNvSpPr>
                  <a:spLocks/>
                </p:cNvSpPr>
                <p:nvPr/>
              </p:nvSpPr>
              <p:spPr bwMode="auto">
                <a:xfrm>
                  <a:off x="-5448301" y="1908177"/>
                  <a:ext cx="1390649" cy="466724"/>
                </a:xfrm>
                <a:custGeom>
                  <a:avLst/>
                  <a:gdLst>
                    <a:gd name="T0" fmla="*/ 2147483647 w 370"/>
                    <a:gd name="T1" fmla="*/ 2147483647 h 124"/>
                    <a:gd name="T2" fmla="*/ 2147483647 w 370"/>
                    <a:gd name="T3" fmla="*/ 2147483647 h 124"/>
                    <a:gd name="T4" fmla="*/ 2147483647 w 370"/>
                    <a:gd name="T5" fmla="*/ 2147483647 h 124"/>
                    <a:gd name="T6" fmla="*/ 0 w 370"/>
                    <a:gd name="T7" fmla="*/ 2147483647 h 124"/>
                    <a:gd name="T8" fmla="*/ 2147483647 w 370"/>
                    <a:gd name="T9" fmla="*/ 2147483647 h 124"/>
                    <a:gd name="T10" fmla="*/ 0 60000 65536"/>
                    <a:gd name="T11" fmla="*/ 0 60000 65536"/>
                    <a:gd name="T12" fmla="*/ 0 60000 65536"/>
                    <a:gd name="T13" fmla="*/ 0 60000 65536"/>
                    <a:gd name="T14" fmla="*/ 0 60000 65536"/>
                    <a:gd name="T15" fmla="*/ 0 w 370"/>
                    <a:gd name="T16" fmla="*/ 0 h 124"/>
                    <a:gd name="T17" fmla="*/ 370 w 370"/>
                    <a:gd name="T18" fmla="*/ 124 h 124"/>
                  </a:gdLst>
                  <a:ahLst/>
                  <a:cxnLst>
                    <a:cxn ang="T10">
                      <a:pos x="T0" y="T1"/>
                    </a:cxn>
                    <a:cxn ang="T11">
                      <a:pos x="T2" y="T3"/>
                    </a:cxn>
                    <a:cxn ang="T12">
                      <a:pos x="T4" y="T5"/>
                    </a:cxn>
                    <a:cxn ang="T13">
                      <a:pos x="T6" y="T7"/>
                    </a:cxn>
                    <a:cxn ang="T14">
                      <a:pos x="T8" y="T9"/>
                    </a:cxn>
                  </a:cxnLst>
                  <a:rect l="T15" t="T16" r="T17" b="T18"/>
                  <a:pathLst>
                    <a:path w="370" h="124">
                      <a:moveTo>
                        <a:pt x="59" y="62"/>
                      </a:moveTo>
                      <a:cubicBezTo>
                        <a:pt x="59" y="62"/>
                        <a:pt x="202" y="0"/>
                        <a:pt x="370" y="124"/>
                      </a:cubicBezTo>
                      <a:cubicBezTo>
                        <a:pt x="219" y="110"/>
                        <a:pt x="219" y="110"/>
                        <a:pt x="219" y="110"/>
                      </a:cubicBezTo>
                      <a:cubicBezTo>
                        <a:pt x="0" y="123"/>
                        <a:pt x="0" y="123"/>
                        <a:pt x="0" y="123"/>
                      </a:cubicBezTo>
                      <a:lnTo>
                        <a:pt x="59" y="62"/>
                      </a:lnTo>
                      <a:close/>
                    </a:path>
                  </a:pathLst>
                </a:custGeom>
                <a:solidFill>
                  <a:srgbClr val="FFFFFF"/>
                </a:solidFill>
                <a:ln w="9525">
                  <a:noFill/>
                  <a:round/>
                  <a:headEnd/>
                  <a:tailEnd/>
                </a:ln>
              </p:spPr>
              <p:txBody>
                <a:bodyPr/>
                <a:lstStyle/>
                <a:p>
                  <a:endParaRPr lang="zh-CN" altLang="en-US"/>
                </a:p>
              </p:txBody>
            </p:sp>
            <p:sp>
              <p:nvSpPr>
                <p:cNvPr id="37926" name="Freeform 17"/>
                <p:cNvSpPr>
                  <a:spLocks/>
                </p:cNvSpPr>
                <p:nvPr/>
              </p:nvSpPr>
              <p:spPr bwMode="auto">
                <a:xfrm>
                  <a:off x="-3527425" y="3051176"/>
                  <a:ext cx="1866900" cy="722313"/>
                </a:xfrm>
                <a:custGeom>
                  <a:avLst/>
                  <a:gdLst>
                    <a:gd name="T0" fmla="*/ 0 w 497"/>
                    <a:gd name="T1" fmla="*/ 0 h 192"/>
                    <a:gd name="T2" fmla="*/ 2147483647 w 497"/>
                    <a:gd name="T3" fmla="*/ 2147483647 h 192"/>
                    <a:gd name="T4" fmla="*/ 2147483647 w 497"/>
                    <a:gd name="T5" fmla="*/ 2147483647 h 192"/>
                    <a:gd name="T6" fmla="*/ 2147483647 w 497"/>
                    <a:gd name="T7" fmla="*/ 2147483647 h 192"/>
                    <a:gd name="T8" fmla="*/ 2147483647 w 497"/>
                    <a:gd name="T9" fmla="*/ 2147483647 h 192"/>
                    <a:gd name="T10" fmla="*/ 0 w 497"/>
                    <a:gd name="T11" fmla="*/ 0 h 192"/>
                    <a:gd name="T12" fmla="*/ 0 60000 65536"/>
                    <a:gd name="T13" fmla="*/ 0 60000 65536"/>
                    <a:gd name="T14" fmla="*/ 0 60000 65536"/>
                    <a:gd name="T15" fmla="*/ 0 60000 65536"/>
                    <a:gd name="T16" fmla="*/ 0 60000 65536"/>
                    <a:gd name="T17" fmla="*/ 0 60000 65536"/>
                    <a:gd name="T18" fmla="*/ 0 w 497"/>
                    <a:gd name="T19" fmla="*/ 0 h 192"/>
                    <a:gd name="T20" fmla="*/ 497 w 497"/>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497" h="192">
                      <a:moveTo>
                        <a:pt x="0" y="0"/>
                      </a:moveTo>
                      <a:cubicBezTo>
                        <a:pt x="0" y="0"/>
                        <a:pt x="166" y="192"/>
                        <a:pt x="497" y="94"/>
                      </a:cubicBezTo>
                      <a:cubicBezTo>
                        <a:pt x="385" y="118"/>
                        <a:pt x="385" y="118"/>
                        <a:pt x="385" y="118"/>
                      </a:cubicBezTo>
                      <a:cubicBezTo>
                        <a:pt x="268" y="115"/>
                        <a:pt x="268" y="115"/>
                        <a:pt x="268" y="115"/>
                      </a:cubicBezTo>
                      <a:cubicBezTo>
                        <a:pt x="68" y="35"/>
                        <a:pt x="68" y="35"/>
                        <a:pt x="68" y="35"/>
                      </a:cubicBezTo>
                      <a:lnTo>
                        <a:pt x="0" y="0"/>
                      </a:lnTo>
                      <a:close/>
                    </a:path>
                  </a:pathLst>
                </a:custGeom>
                <a:solidFill>
                  <a:srgbClr val="FFFFFF"/>
                </a:solidFill>
                <a:ln w="9525">
                  <a:noFill/>
                  <a:round/>
                  <a:headEnd/>
                  <a:tailEnd/>
                </a:ln>
              </p:spPr>
              <p:txBody>
                <a:bodyPr/>
                <a:lstStyle/>
                <a:p>
                  <a:endParaRPr lang="zh-CN" altLang="en-US"/>
                </a:p>
              </p:txBody>
            </p:sp>
            <p:sp>
              <p:nvSpPr>
                <p:cNvPr id="37927" name="Freeform 18"/>
                <p:cNvSpPr>
                  <a:spLocks/>
                </p:cNvSpPr>
                <p:nvPr/>
              </p:nvSpPr>
              <p:spPr bwMode="auto">
                <a:xfrm>
                  <a:off x="-1690688" y="2671763"/>
                  <a:ext cx="631825" cy="450850"/>
                </a:xfrm>
                <a:custGeom>
                  <a:avLst/>
                  <a:gdLst>
                    <a:gd name="T0" fmla="*/ 0 w 168"/>
                    <a:gd name="T1" fmla="*/ 2147483647 h 120"/>
                    <a:gd name="T2" fmla="*/ 2147483647 w 168"/>
                    <a:gd name="T3" fmla="*/ 2147483647 h 120"/>
                    <a:gd name="T4" fmla="*/ 2147483647 w 168"/>
                    <a:gd name="T5" fmla="*/ 2147483647 h 120"/>
                    <a:gd name="T6" fmla="*/ 2147483647 w 168"/>
                    <a:gd name="T7" fmla="*/ 2147483647 h 120"/>
                    <a:gd name="T8" fmla="*/ 0 w 168"/>
                    <a:gd name="T9" fmla="*/ 2147483647 h 120"/>
                    <a:gd name="T10" fmla="*/ 0 60000 65536"/>
                    <a:gd name="T11" fmla="*/ 0 60000 65536"/>
                    <a:gd name="T12" fmla="*/ 0 60000 65536"/>
                    <a:gd name="T13" fmla="*/ 0 60000 65536"/>
                    <a:gd name="T14" fmla="*/ 0 60000 65536"/>
                    <a:gd name="T15" fmla="*/ 0 w 168"/>
                    <a:gd name="T16" fmla="*/ 0 h 120"/>
                    <a:gd name="T17" fmla="*/ 168 w 168"/>
                    <a:gd name="T18" fmla="*/ 120 h 120"/>
                  </a:gdLst>
                  <a:ahLst/>
                  <a:cxnLst>
                    <a:cxn ang="T10">
                      <a:pos x="T0" y="T1"/>
                    </a:cxn>
                    <a:cxn ang="T11">
                      <a:pos x="T2" y="T3"/>
                    </a:cxn>
                    <a:cxn ang="T12">
                      <a:pos x="T4" y="T5"/>
                    </a:cxn>
                    <a:cxn ang="T13">
                      <a:pos x="T6" y="T7"/>
                    </a:cxn>
                    <a:cxn ang="T14">
                      <a:pos x="T8" y="T9"/>
                    </a:cxn>
                  </a:cxnLst>
                  <a:rect l="T15" t="T16" r="T17" b="T18"/>
                  <a:pathLst>
                    <a:path w="168" h="120">
                      <a:moveTo>
                        <a:pt x="0" y="96"/>
                      </a:moveTo>
                      <a:cubicBezTo>
                        <a:pt x="0" y="96"/>
                        <a:pt x="123" y="0"/>
                        <a:pt x="168" y="48"/>
                      </a:cubicBezTo>
                      <a:cubicBezTo>
                        <a:pt x="109" y="109"/>
                        <a:pt x="109" y="109"/>
                        <a:pt x="109" y="109"/>
                      </a:cubicBezTo>
                      <a:cubicBezTo>
                        <a:pt x="13" y="120"/>
                        <a:pt x="13" y="120"/>
                        <a:pt x="13" y="120"/>
                      </a:cubicBezTo>
                      <a:lnTo>
                        <a:pt x="0" y="96"/>
                      </a:lnTo>
                      <a:close/>
                    </a:path>
                  </a:pathLst>
                </a:custGeom>
                <a:solidFill>
                  <a:srgbClr val="FFFFFF"/>
                </a:solidFill>
                <a:ln w="9525">
                  <a:noFill/>
                  <a:round/>
                  <a:headEnd/>
                  <a:tailEnd/>
                </a:ln>
              </p:spPr>
              <p:txBody>
                <a:bodyPr/>
                <a:lstStyle/>
                <a:p>
                  <a:endParaRPr lang="zh-CN" altLang="en-US"/>
                </a:p>
              </p:txBody>
            </p:sp>
          </p:grpSp>
        </p:grpSp>
        <p:sp>
          <p:nvSpPr>
            <p:cNvPr id="37911" name="TextBox 145"/>
            <p:cNvSpPr txBox="1">
              <a:spLocks noChangeArrowheads="1"/>
            </p:cNvSpPr>
            <p:nvPr/>
          </p:nvSpPr>
          <p:spPr bwMode="auto">
            <a:xfrm>
              <a:off x="6239971" y="3592358"/>
              <a:ext cx="2758279" cy="1036654"/>
            </a:xfrm>
            <a:prstGeom prst="rect">
              <a:avLst/>
            </a:prstGeom>
            <a:noFill/>
            <a:ln w="9525">
              <a:noFill/>
              <a:miter lim="800000"/>
              <a:headEnd/>
              <a:tailEnd/>
            </a:ln>
          </p:spPr>
          <p:txBody>
            <a:bodyPr>
              <a:spAutoFit/>
            </a:bodyPr>
            <a:lstStyle/>
            <a:p>
              <a:pPr algn="ctr"/>
              <a:r>
                <a:rPr lang="zh-CN" altLang="en-US" sz="2800">
                  <a:solidFill>
                    <a:schemeClr val="bg1"/>
                  </a:solidFill>
                  <a:latin typeface="宋体" charset="-122"/>
                </a:rPr>
                <a:t>就业服务</a:t>
              </a:r>
              <a:endParaRPr lang="en-US" altLang="zh-CN" sz="2800">
                <a:solidFill>
                  <a:schemeClr val="bg1"/>
                </a:solidFill>
                <a:latin typeface="宋体" charset="-122"/>
              </a:endParaRPr>
            </a:p>
            <a:p>
              <a:pPr algn="ctr"/>
              <a:endParaRPr lang="en-US" altLang="zh-CN" sz="1400">
                <a:solidFill>
                  <a:schemeClr val="bg1"/>
                </a:solidFill>
                <a:latin typeface="宋体" charset="-122"/>
              </a:endParaRPr>
            </a:p>
            <a:p>
              <a:pPr algn="ctr"/>
              <a:r>
                <a:rPr lang="zh-CN" altLang="en-US" sz="2000">
                  <a:solidFill>
                    <a:schemeClr val="bg1"/>
                  </a:solidFill>
                  <a:latin typeface="宋体" charset="-122"/>
                </a:rPr>
                <a:t>个性化就业服务</a:t>
              </a:r>
              <a:endParaRPr lang="en-US" altLang="zh-CN" sz="2000">
                <a:solidFill>
                  <a:schemeClr val="bg1"/>
                </a:solidFill>
                <a:latin typeface="宋体" charset="-122"/>
              </a:endParaRPr>
            </a:p>
          </p:txBody>
        </p:sp>
      </p:grpSp>
      <p:grpSp>
        <p:nvGrpSpPr>
          <p:cNvPr id="4" name="组合 3"/>
          <p:cNvGrpSpPr>
            <a:grpSpLocks/>
          </p:cNvGrpSpPr>
          <p:nvPr/>
        </p:nvGrpSpPr>
        <p:grpSpPr bwMode="auto">
          <a:xfrm>
            <a:off x="3209925" y="2246313"/>
            <a:ext cx="2819400" cy="2747962"/>
            <a:chOff x="3210000" y="2246230"/>
            <a:chExt cx="2819400" cy="2748591"/>
          </a:xfrm>
        </p:grpSpPr>
        <p:sp>
          <p:nvSpPr>
            <p:cNvPr id="144" name="Rectangle 12"/>
            <p:cNvSpPr/>
            <p:nvPr/>
          </p:nvSpPr>
          <p:spPr bwMode="auto">
            <a:xfrm>
              <a:off x="3210000" y="2246230"/>
              <a:ext cx="2819400" cy="2748591"/>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65" tIns="34283" rIns="68565" bIns="34283" anchor="ctr"/>
            <a:lstStyle/>
            <a:p>
              <a:pPr algn="ctr" defTabSz="685466">
                <a:defRPr/>
              </a:pPr>
              <a:endParaRPr lang="en-US" sz="1700" dirty="0">
                <a:gradFill>
                  <a:gsLst>
                    <a:gs pos="0">
                      <a:srgbClr val="FFFFFF"/>
                    </a:gs>
                    <a:gs pos="100000">
                      <a:srgbClr val="FFFFFF"/>
                    </a:gs>
                  </a:gsLst>
                  <a:lin ang="5400000" scaled="0"/>
                </a:gradFill>
              </a:endParaRPr>
            </a:p>
          </p:txBody>
        </p:sp>
        <p:sp>
          <p:nvSpPr>
            <p:cNvPr id="147" name="TextBox 146"/>
            <p:cNvSpPr txBox="1"/>
            <p:nvPr/>
          </p:nvSpPr>
          <p:spPr>
            <a:xfrm>
              <a:off x="3308425" y="3557805"/>
              <a:ext cx="2590800" cy="1262351"/>
            </a:xfrm>
            <a:prstGeom prst="rect">
              <a:avLst/>
            </a:prstGeom>
            <a:noFill/>
          </p:spPr>
          <p:txBody>
            <a:bodyPr>
              <a:spAutoFit/>
            </a:bodyPr>
            <a:lstStyle/>
            <a:p>
              <a:pPr algn="ctr" fontAlgn="auto">
                <a:spcBef>
                  <a:spcPts val="0"/>
                </a:spcBef>
                <a:spcAft>
                  <a:spcPts val="0"/>
                </a:spcAft>
                <a:defRPr/>
              </a:pPr>
              <a:r>
                <a:rPr lang="zh-CN" altLang="en-US" sz="2800" dirty="0">
                  <a:solidFill>
                    <a:schemeClr val="bg1"/>
                  </a:solidFill>
                  <a:latin typeface="Segoe UI" pitchFamily="34" charset="0"/>
                  <a:ea typeface="+mn-ea"/>
                  <a:cs typeface="Segoe UI" pitchFamily="34" charset="0"/>
                </a:rPr>
                <a:t>能力提升</a:t>
              </a:r>
              <a:endParaRPr lang="en-US" altLang="zh-CN" sz="2800" dirty="0">
                <a:solidFill>
                  <a:schemeClr val="bg1"/>
                </a:solidFill>
                <a:latin typeface="Segoe UI" pitchFamily="34" charset="0"/>
                <a:ea typeface="+mn-ea"/>
                <a:cs typeface="Segoe UI" pitchFamily="34" charset="0"/>
              </a:endParaRPr>
            </a:p>
            <a:p>
              <a:pPr algn="ctr" fontAlgn="auto">
                <a:spcBef>
                  <a:spcPts val="0"/>
                </a:spcBef>
                <a:spcAft>
                  <a:spcPts val="0"/>
                </a:spcAft>
                <a:defRPr/>
              </a:pPr>
              <a:endParaRPr lang="en-US" altLang="zh-CN" sz="1400" dirty="0">
                <a:solidFill>
                  <a:schemeClr val="bg1"/>
                </a:solidFill>
                <a:latin typeface="+mn-ea"/>
                <a:ea typeface="+mn-ea"/>
              </a:endParaRPr>
            </a:p>
            <a:p>
              <a:pPr algn="ctr" fontAlgn="auto">
                <a:spcBef>
                  <a:spcPts val="0"/>
                </a:spcBef>
                <a:spcAft>
                  <a:spcPts val="0"/>
                </a:spcAft>
                <a:defRPr/>
              </a:pPr>
              <a:r>
                <a:rPr lang="zh-CN" altLang="en-US" sz="2000" dirty="0">
                  <a:solidFill>
                    <a:schemeClr val="bg1"/>
                  </a:solidFill>
                  <a:latin typeface="+mn-ea"/>
                  <a:ea typeface="+mn-ea"/>
                </a:rPr>
                <a:t>求职能力提升培训</a:t>
              </a:r>
            </a:p>
            <a:p>
              <a:pPr marL="285750" indent="-285750" fontAlgn="auto">
                <a:spcBef>
                  <a:spcPts val="0"/>
                </a:spcBef>
                <a:spcAft>
                  <a:spcPts val="0"/>
                </a:spcAft>
                <a:buFont typeface="Arial" pitchFamily="34" charset="0"/>
                <a:buChar char="•"/>
                <a:defRPr/>
              </a:pPr>
              <a:endParaRPr lang="zh-CN" altLang="en-US" sz="1400" dirty="0">
                <a:solidFill>
                  <a:schemeClr val="bg1"/>
                </a:solidFill>
                <a:latin typeface="+mn-ea"/>
                <a:ea typeface="+mn-ea"/>
              </a:endParaRPr>
            </a:p>
          </p:txBody>
        </p:sp>
        <p:pic>
          <p:nvPicPr>
            <p:cNvPr id="37906" name="Picture 40"/>
            <p:cNvPicPr>
              <a:picLocks noChangeAspect="1"/>
            </p:cNvPicPr>
            <p:nvPr/>
          </p:nvPicPr>
          <p:blipFill>
            <a:blip r:embed="rId2"/>
            <a:srcRect/>
            <a:stretch>
              <a:fillRect/>
            </a:stretch>
          </p:blipFill>
          <p:spPr bwMode="auto">
            <a:xfrm>
              <a:off x="4103872" y="2381493"/>
              <a:ext cx="1031655" cy="1031386"/>
            </a:xfrm>
            <a:prstGeom prst="rect">
              <a:avLst/>
            </a:prstGeom>
            <a:noFill/>
            <a:ln w="9525">
              <a:noFill/>
              <a:miter lim="800000"/>
              <a:headEnd/>
              <a:tailEnd/>
            </a:ln>
          </p:spPr>
        </p:pic>
      </p:grpSp>
      <p:sp>
        <p:nvSpPr>
          <p:cNvPr id="149" name="标题 1"/>
          <p:cNvSpPr>
            <a:spLocks noGrp="1"/>
          </p:cNvSpPr>
          <p:nvPr>
            <p:ph type="title"/>
          </p:nvPr>
        </p:nvSpPr>
        <p:spPr>
          <a:xfrm>
            <a:off x="500063" y="-357188"/>
            <a:ext cx="8229600" cy="1143001"/>
          </a:xfrm>
        </p:spPr>
        <p:txBody>
          <a:bodyPr rtlCol="0">
            <a:normAutofit/>
          </a:bodyPr>
          <a:lstStyle/>
          <a:p>
            <a:pPr eaLnBrk="1" fontAlgn="auto" hangingPunct="1">
              <a:spcAft>
                <a:spcPts val="0"/>
              </a:spcAft>
              <a:defRPr/>
            </a:pPr>
            <a:r>
              <a:rPr lang="zh-CN" altLang="en-US" sz="1400" b="1" dirty="0" smtClean="0">
                <a:solidFill>
                  <a:srgbClr val="00B0F0"/>
                </a:solidFill>
                <a:latin typeface="+mj-ea"/>
              </a:rPr>
              <a:t>华   民   慈   善   基   金   会</a:t>
            </a:r>
            <a:endParaRPr lang="zh-CN" altLang="en-US" sz="1400" b="1" dirty="0">
              <a:solidFill>
                <a:srgbClr val="00B0F0"/>
              </a:solidFill>
              <a:latin typeface="+mj-ea"/>
            </a:endParaRPr>
          </a:p>
        </p:txBody>
      </p:sp>
      <p:grpSp>
        <p:nvGrpSpPr>
          <p:cNvPr id="37899" name="组合 149"/>
          <p:cNvGrpSpPr>
            <a:grpSpLocks/>
          </p:cNvGrpSpPr>
          <p:nvPr/>
        </p:nvGrpSpPr>
        <p:grpSpPr bwMode="auto">
          <a:xfrm>
            <a:off x="571500" y="5715000"/>
            <a:ext cx="8229600" cy="1500188"/>
            <a:chOff x="571472" y="5715000"/>
            <a:chExt cx="8229600" cy="1500206"/>
          </a:xfrm>
        </p:grpSpPr>
        <p:sp>
          <p:nvSpPr>
            <p:cNvPr id="151" name="矩形 150"/>
            <p:cNvSpPr/>
            <p:nvPr/>
          </p:nvSpPr>
          <p:spPr>
            <a:xfrm>
              <a:off x="2500285" y="6415096"/>
              <a:ext cx="4510087" cy="5588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902" name="标题 1"/>
            <p:cNvSpPr txBox="1">
              <a:spLocks/>
            </p:cNvSpPr>
            <p:nvPr/>
          </p:nvSpPr>
          <p:spPr bwMode="auto">
            <a:xfrm>
              <a:off x="571472" y="6072206"/>
              <a:ext cx="8229600" cy="1143000"/>
            </a:xfrm>
            <a:prstGeom prst="rect">
              <a:avLst/>
            </a:prstGeom>
            <a:noFill/>
            <a:ln w="9525">
              <a:noFill/>
              <a:miter lim="800000"/>
              <a:headEnd/>
              <a:tailEnd/>
            </a:ln>
          </p:spPr>
          <p:txBody>
            <a:bodyPr anchor="ctr"/>
            <a:lstStyle/>
            <a:p>
              <a:pPr algn="ctr"/>
              <a:r>
                <a:rPr lang="en-US" altLang="zh-CN" sz="1600" b="1">
                  <a:solidFill>
                    <a:schemeClr val="bg1"/>
                  </a:solidFill>
                  <a:latin typeface="Comic Sans MS" pitchFamily="66" charset="0"/>
                  <a:ea typeface="Arial Unicode MS" pitchFamily="34" charset="-122"/>
                  <a:cs typeface="Arial" charset="0"/>
                </a:rPr>
                <a:t> HuaMin   Charity   Foundation</a:t>
              </a:r>
              <a:endParaRPr lang="zh-CN" altLang="en-US" sz="1600" b="1">
                <a:solidFill>
                  <a:schemeClr val="bg1"/>
                </a:solidFill>
                <a:latin typeface="Comic Sans MS" pitchFamily="66" charset="0"/>
                <a:ea typeface="Arial Unicode MS" pitchFamily="34" charset="-122"/>
                <a:cs typeface="Arial" charset="0"/>
              </a:endParaRPr>
            </a:p>
          </p:txBody>
        </p:sp>
        <p:sp>
          <p:nvSpPr>
            <p:cNvPr id="153" name="标题 1"/>
            <p:cNvSpPr txBox="1">
              <a:spLocks/>
            </p:cNvSpPr>
            <p:nvPr/>
          </p:nvSpPr>
          <p:spPr>
            <a:xfrm>
              <a:off x="571472" y="5715000"/>
              <a:ext cx="8229600" cy="1143014"/>
            </a:xfrm>
            <a:prstGeom prst="rect">
              <a:avLst/>
            </a:prstGeom>
          </p:spPr>
          <p:txBody>
            <a:bodyPr anchor="ctr">
              <a:normAutofit/>
            </a:bodyPr>
            <a:lstStyle/>
            <a:p>
              <a:pPr algn="ctr" fontAlgn="auto">
                <a:spcAft>
                  <a:spcPts val="0"/>
                </a:spcAft>
                <a:defRPr/>
              </a:pPr>
              <a:endParaRPr lang="zh-CN" altLang="en-US" sz="800" b="1" dirty="0">
                <a:solidFill>
                  <a:srgbClr val="00B0F0"/>
                </a:solidFill>
                <a:latin typeface="+mj-ea"/>
                <a:ea typeface="+mn-ea"/>
              </a:endParaRPr>
            </a:p>
          </p:txBody>
        </p:sp>
      </p:grpSp>
      <p:sp>
        <p:nvSpPr>
          <p:cNvPr id="155" name="矩形 154"/>
          <p:cNvSpPr/>
          <p:nvPr/>
        </p:nvSpPr>
        <p:spPr>
          <a:xfrm>
            <a:off x="2716213" y="-228600"/>
            <a:ext cx="4143375" cy="28733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txBox="1">
            <a:spLocks noChangeArrowheads="1"/>
          </p:cNvSpPr>
          <p:nvPr/>
        </p:nvSpPr>
        <p:spPr bwMode="auto">
          <a:xfrm>
            <a:off x="-33338" y="2887663"/>
            <a:ext cx="9018588" cy="1690687"/>
          </a:xfrm>
          <a:prstGeom prst="rect">
            <a:avLst/>
          </a:prstGeom>
          <a:noFill/>
          <a:ln w="9525">
            <a:noFill/>
            <a:miter lim="800000"/>
            <a:headEnd/>
            <a:tailEnd/>
          </a:ln>
        </p:spPr>
        <p:txBody>
          <a:bodyPr/>
          <a:lstStyle/>
          <a:p>
            <a:pPr marL="342900" indent="-342900">
              <a:spcBef>
                <a:spcPct val="20000"/>
              </a:spcBef>
            </a:pPr>
            <a:r>
              <a:rPr lang="zh-CN" altLang="en-US" sz="2800">
                <a:latin typeface="Calibri" pitchFamily="34" charset="0"/>
              </a:rPr>
              <a:t>   </a:t>
            </a:r>
            <a:r>
              <a:rPr lang="zh-CN" altLang="en-US" sz="3200" b="1">
                <a:latin typeface="华文中宋" pitchFamily="2" charset="-122"/>
                <a:ea typeface="华文中宋" pitchFamily="2" charset="-122"/>
              </a:rPr>
              <a:t>  </a:t>
            </a:r>
            <a:endParaRPr lang="zh-CN" altLang="en-US" sz="2000">
              <a:latin typeface="Calibri" pitchFamily="34" charset="0"/>
            </a:endParaRPr>
          </a:p>
        </p:txBody>
      </p:sp>
      <p:sp>
        <p:nvSpPr>
          <p:cNvPr id="38914" name="标题 1"/>
          <p:cNvSpPr txBox="1">
            <a:spLocks/>
          </p:cNvSpPr>
          <p:nvPr/>
        </p:nvSpPr>
        <p:spPr bwMode="auto">
          <a:xfrm>
            <a:off x="395288" y="177800"/>
            <a:ext cx="8964612" cy="920750"/>
          </a:xfrm>
          <a:prstGeom prst="rect">
            <a:avLst/>
          </a:prstGeom>
          <a:noFill/>
          <a:ln w="9525">
            <a:noFill/>
            <a:miter lim="800000"/>
            <a:headEnd/>
            <a:tailEnd/>
          </a:ln>
        </p:spPr>
        <p:txBody>
          <a:bodyPr anchor="ctr"/>
          <a:lstStyle/>
          <a:p>
            <a:r>
              <a:rPr lang="zh-CN" altLang="en-US" sz="2800" b="1">
                <a:solidFill>
                  <a:srgbClr val="00B0F0"/>
                </a:solidFill>
                <a:latin typeface="微软雅黑" pitchFamily="34" charset="-122"/>
                <a:ea typeface="微软雅黑" pitchFamily="34" charset="-122"/>
              </a:rPr>
              <a:t>申请条件</a:t>
            </a:r>
          </a:p>
        </p:txBody>
      </p:sp>
      <p:grpSp>
        <p:nvGrpSpPr>
          <p:cNvPr id="2" name="组合 1"/>
          <p:cNvGrpSpPr>
            <a:grpSpLocks/>
          </p:cNvGrpSpPr>
          <p:nvPr/>
        </p:nvGrpSpPr>
        <p:grpSpPr bwMode="auto">
          <a:xfrm>
            <a:off x="973138" y="1546225"/>
            <a:ext cx="1147762" cy="1120775"/>
            <a:chOff x="972425" y="1546351"/>
            <a:chExt cx="1147795" cy="1120088"/>
          </a:xfrm>
        </p:grpSpPr>
        <p:sp>
          <p:nvSpPr>
            <p:cNvPr id="10" name="Rectangle 10"/>
            <p:cNvSpPr/>
            <p:nvPr/>
          </p:nvSpPr>
          <p:spPr bwMode="auto">
            <a:xfrm>
              <a:off x="972425" y="1546351"/>
              <a:ext cx="1147795" cy="1120088"/>
            </a:xfrm>
            <a:prstGeom prst="rect">
              <a:avLst/>
            </a:prstGeom>
            <a:solidFill>
              <a:srgbClr val="008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65" tIns="34283" rIns="68565" bIns="34283" anchor="ctr"/>
            <a:lstStyle/>
            <a:p>
              <a:pPr algn="ctr" defTabSz="685466">
                <a:defRPr/>
              </a:pPr>
              <a:endParaRPr lang="en-US" sz="1700" dirty="0">
                <a:gradFill>
                  <a:gsLst>
                    <a:gs pos="0">
                      <a:srgbClr val="FFFFFF"/>
                    </a:gs>
                    <a:gs pos="100000">
                      <a:srgbClr val="FFFFFF"/>
                    </a:gs>
                  </a:gsLst>
                  <a:lin ang="5400000" scaled="0"/>
                </a:gradFill>
              </a:endParaRPr>
            </a:p>
          </p:txBody>
        </p:sp>
        <p:sp>
          <p:nvSpPr>
            <p:cNvPr id="38928" name="Freeform 6"/>
            <p:cNvSpPr>
              <a:spLocks noEditPoints="1"/>
            </p:cNvSpPr>
            <p:nvPr/>
          </p:nvSpPr>
          <p:spPr bwMode="auto">
            <a:xfrm>
              <a:off x="1289791" y="1821313"/>
              <a:ext cx="561653" cy="491444"/>
            </a:xfrm>
            <a:custGeom>
              <a:avLst/>
              <a:gdLst>
                <a:gd name="T0" fmla="*/ 2147483647 w 4057"/>
                <a:gd name="T1" fmla="*/ 2147483647 h 3952"/>
                <a:gd name="T2" fmla="*/ 2147483647 w 4057"/>
                <a:gd name="T3" fmla="*/ 2147483647 h 3952"/>
                <a:gd name="T4" fmla="*/ 2147483647 w 4057"/>
                <a:gd name="T5" fmla="*/ 2147483647 h 3952"/>
                <a:gd name="T6" fmla="*/ 2147483647 w 4057"/>
                <a:gd name="T7" fmla="*/ 2147483647 h 3952"/>
                <a:gd name="T8" fmla="*/ 2147483647 w 4057"/>
                <a:gd name="T9" fmla="*/ 2147483647 h 3952"/>
                <a:gd name="T10" fmla="*/ 2147483647 w 4057"/>
                <a:gd name="T11" fmla="*/ 2147483647 h 3952"/>
                <a:gd name="T12" fmla="*/ 2147483647 w 4057"/>
                <a:gd name="T13" fmla="*/ 2147483647 h 3952"/>
                <a:gd name="T14" fmla="*/ 2147483647 w 4057"/>
                <a:gd name="T15" fmla="*/ 2147483647 h 3952"/>
                <a:gd name="T16" fmla="*/ 2147483647 w 4057"/>
                <a:gd name="T17" fmla="*/ 2147483647 h 3952"/>
                <a:gd name="T18" fmla="*/ 2147483647 w 4057"/>
                <a:gd name="T19" fmla="*/ 2147483647 h 3952"/>
                <a:gd name="T20" fmla="*/ 2147483647 w 4057"/>
                <a:gd name="T21" fmla="*/ 2147483647 h 3952"/>
                <a:gd name="T22" fmla="*/ 2147483647 w 4057"/>
                <a:gd name="T23" fmla="*/ 2147483647 h 3952"/>
                <a:gd name="T24" fmla="*/ 2147483647 w 4057"/>
                <a:gd name="T25" fmla="*/ 2147483647 h 3952"/>
                <a:gd name="T26" fmla="*/ 2147483647 w 4057"/>
                <a:gd name="T27" fmla="*/ 2147483647 h 3952"/>
                <a:gd name="T28" fmla="*/ 2147483647 w 4057"/>
                <a:gd name="T29" fmla="*/ 2147483647 h 3952"/>
                <a:gd name="T30" fmla="*/ 2147483647 w 4057"/>
                <a:gd name="T31" fmla="*/ 2147483647 h 3952"/>
                <a:gd name="T32" fmla="*/ 2147483647 w 4057"/>
                <a:gd name="T33" fmla="*/ 2147483647 h 3952"/>
                <a:gd name="T34" fmla="*/ 2147483647 w 4057"/>
                <a:gd name="T35" fmla="*/ 2147483647 h 3952"/>
                <a:gd name="T36" fmla="*/ 2147483647 w 4057"/>
                <a:gd name="T37" fmla="*/ 2147483647 h 3952"/>
                <a:gd name="T38" fmla="*/ 2147483647 w 4057"/>
                <a:gd name="T39" fmla="*/ 2147483647 h 3952"/>
                <a:gd name="T40" fmla="*/ 2147483647 w 4057"/>
                <a:gd name="T41" fmla="*/ 2147483647 h 3952"/>
                <a:gd name="T42" fmla="*/ 2147483647 w 4057"/>
                <a:gd name="T43" fmla="*/ 2147483647 h 3952"/>
                <a:gd name="T44" fmla="*/ 2147483647 w 4057"/>
                <a:gd name="T45" fmla="*/ 2147483647 h 3952"/>
                <a:gd name="T46" fmla="*/ 2147483647 w 4057"/>
                <a:gd name="T47" fmla="*/ 2147483647 h 3952"/>
                <a:gd name="T48" fmla="*/ 2147483647 w 4057"/>
                <a:gd name="T49" fmla="*/ 2147483647 h 3952"/>
                <a:gd name="T50" fmla="*/ 2147483647 w 4057"/>
                <a:gd name="T51" fmla="*/ 2147483647 h 3952"/>
                <a:gd name="T52" fmla="*/ 2147483647 w 4057"/>
                <a:gd name="T53" fmla="*/ 2147483647 h 3952"/>
                <a:gd name="T54" fmla="*/ 2147483647 w 4057"/>
                <a:gd name="T55" fmla="*/ 2147483647 h 3952"/>
                <a:gd name="T56" fmla="*/ 2147483647 w 4057"/>
                <a:gd name="T57" fmla="*/ 2147483647 h 3952"/>
                <a:gd name="T58" fmla="*/ 2147483647 w 4057"/>
                <a:gd name="T59" fmla="*/ 2147483647 h 3952"/>
                <a:gd name="T60" fmla="*/ 2147483647 w 4057"/>
                <a:gd name="T61" fmla="*/ 2147483647 h 3952"/>
                <a:gd name="T62" fmla="*/ 2147483647 w 4057"/>
                <a:gd name="T63" fmla="*/ 2147483647 h 3952"/>
                <a:gd name="T64" fmla="*/ 2147483647 w 4057"/>
                <a:gd name="T65" fmla="*/ 2147483647 h 3952"/>
                <a:gd name="T66" fmla="*/ 2147483647 w 4057"/>
                <a:gd name="T67" fmla="*/ 2147483647 h 3952"/>
                <a:gd name="T68" fmla="*/ 2147483647 w 4057"/>
                <a:gd name="T69" fmla="*/ 2147483647 h 3952"/>
                <a:gd name="T70" fmla="*/ 2147483647 w 4057"/>
                <a:gd name="T71" fmla="*/ 2147483647 h 3952"/>
                <a:gd name="T72" fmla="*/ 2147483647 w 4057"/>
                <a:gd name="T73" fmla="*/ 2147483647 h 3952"/>
                <a:gd name="T74" fmla="*/ 2147483647 w 4057"/>
                <a:gd name="T75" fmla="*/ 2147483647 h 3952"/>
                <a:gd name="T76" fmla="*/ 2147483647 w 4057"/>
                <a:gd name="T77" fmla="*/ 2147483647 h 3952"/>
                <a:gd name="T78" fmla="*/ 2147483647 w 4057"/>
                <a:gd name="T79" fmla="*/ 2147483647 h 3952"/>
                <a:gd name="T80" fmla="*/ 2147483647 w 4057"/>
                <a:gd name="T81" fmla="*/ 2147483647 h 3952"/>
                <a:gd name="T82" fmla="*/ 2147483647 w 4057"/>
                <a:gd name="T83" fmla="*/ 2147483647 h 3952"/>
                <a:gd name="T84" fmla="*/ 2147483647 w 4057"/>
                <a:gd name="T85" fmla="*/ 2147483647 h 3952"/>
                <a:gd name="T86" fmla="*/ 2147483647 w 4057"/>
                <a:gd name="T87" fmla="*/ 2147483647 h 3952"/>
                <a:gd name="T88" fmla="*/ 2147483647 w 4057"/>
                <a:gd name="T89" fmla="*/ 2147483647 h 3952"/>
                <a:gd name="T90" fmla="*/ 2147483647 w 4057"/>
                <a:gd name="T91" fmla="*/ 2147483647 h 3952"/>
                <a:gd name="T92" fmla="*/ 2147483647 w 4057"/>
                <a:gd name="T93" fmla="*/ 2147483647 h 3952"/>
                <a:gd name="T94" fmla="*/ 2147483647 w 4057"/>
                <a:gd name="T95" fmla="*/ 2147483647 h 3952"/>
                <a:gd name="T96" fmla="*/ 2147483647 w 4057"/>
                <a:gd name="T97" fmla="*/ 2147483647 h 3952"/>
                <a:gd name="T98" fmla="*/ 2147483647 w 4057"/>
                <a:gd name="T99" fmla="*/ 2147483647 h 3952"/>
                <a:gd name="T100" fmla="*/ 2147483647 w 4057"/>
                <a:gd name="T101" fmla="*/ 2147483647 h 3952"/>
                <a:gd name="T102" fmla="*/ 2147483647 w 4057"/>
                <a:gd name="T103" fmla="*/ 2147483647 h 3952"/>
                <a:gd name="T104" fmla="*/ 2147483647 w 4057"/>
                <a:gd name="T105" fmla="*/ 2147483647 h 3952"/>
                <a:gd name="T106" fmla="*/ 2147483647 w 4057"/>
                <a:gd name="T107" fmla="*/ 2147483647 h 3952"/>
                <a:gd name="T108" fmla="*/ 2147483647 w 4057"/>
                <a:gd name="T109" fmla="*/ 2147483647 h 3952"/>
                <a:gd name="T110" fmla="*/ 2147483647 w 4057"/>
                <a:gd name="T111" fmla="*/ 2147483647 h 3952"/>
                <a:gd name="T112" fmla="*/ 2147483647 w 4057"/>
                <a:gd name="T113" fmla="*/ 2147483647 h 3952"/>
                <a:gd name="T114" fmla="*/ 2147483647 w 4057"/>
                <a:gd name="T115" fmla="*/ 2147483647 h 3952"/>
                <a:gd name="T116" fmla="*/ 0 w 4057"/>
                <a:gd name="T117" fmla="*/ 2147483647 h 3952"/>
                <a:gd name="T118" fmla="*/ 2147483647 w 4057"/>
                <a:gd name="T119" fmla="*/ 2147483647 h 3952"/>
                <a:gd name="T120" fmla="*/ 2147483647 w 4057"/>
                <a:gd name="T121" fmla="*/ 2147483647 h 3952"/>
                <a:gd name="T122" fmla="*/ 2147483647 w 4057"/>
                <a:gd name="T123" fmla="*/ 2147483647 h 3952"/>
                <a:gd name="T124" fmla="*/ 2147483647 w 4057"/>
                <a:gd name="T125" fmla="*/ 0 h 39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057"/>
                <a:gd name="T190" fmla="*/ 0 h 3952"/>
                <a:gd name="T191" fmla="*/ 4057 w 4057"/>
                <a:gd name="T192" fmla="*/ 3952 h 395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057" h="3952">
                  <a:moveTo>
                    <a:pt x="475" y="639"/>
                  </a:moveTo>
                  <a:lnTo>
                    <a:pt x="475" y="3511"/>
                  </a:lnTo>
                  <a:lnTo>
                    <a:pt x="3359" y="3511"/>
                  </a:lnTo>
                  <a:lnTo>
                    <a:pt x="3359" y="676"/>
                  </a:lnTo>
                  <a:lnTo>
                    <a:pt x="3261" y="772"/>
                  </a:lnTo>
                  <a:lnTo>
                    <a:pt x="3166" y="869"/>
                  </a:lnTo>
                  <a:lnTo>
                    <a:pt x="3074" y="966"/>
                  </a:lnTo>
                  <a:lnTo>
                    <a:pt x="2986" y="1063"/>
                  </a:lnTo>
                  <a:lnTo>
                    <a:pt x="2901" y="1161"/>
                  </a:lnTo>
                  <a:lnTo>
                    <a:pt x="2821" y="1258"/>
                  </a:lnTo>
                  <a:lnTo>
                    <a:pt x="2744" y="1354"/>
                  </a:lnTo>
                  <a:lnTo>
                    <a:pt x="2669" y="1450"/>
                  </a:lnTo>
                  <a:lnTo>
                    <a:pt x="2598" y="1543"/>
                  </a:lnTo>
                  <a:lnTo>
                    <a:pt x="2531" y="1637"/>
                  </a:lnTo>
                  <a:lnTo>
                    <a:pt x="2467" y="1729"/>
                  </a:lnTo>
                  <a:lnTo>
                    <a:pt x="2405" y="1819"/>
                  </a:lnTo>
                  <a:lnTo>
                    <a:pt x="2349" y="1906"/>
                  </a:lnTo>
                  <a:lnTo>
                    <a:pt x="2293" y="1993"/>
                  </a:lnTo>
                  <a:lnTo>
                    <a:pt x="2243" y="2075"/>
                  </a:lnTo>
                  <a:lnTo>
                    <a:pt x="2195" y="2156"/>
                  </a:lnTo>
                  <a:lnTo>
                    <a:pt x="2149" y="2234"/>
                  </a:lnTo>
                  <a:lnTo>
                    <a:pt x="2107" y="2308"/>
                  </a:lnTo>
                  <a:lnTo>
                    <a:pt x="2069" y="2378"/>
                  </a:lnTo>
                  <a:lnTo>
                    <a:pt x="2033" y="2446"/>
                  </a:lnTo>
                  <a:lnTo>
                    <a:pt x="2000" y="2508"/>
                  </a:lnTo>
                  <a:lnTo>
                    <a:pt x="1971" y="2567"/>
                  </a:lnTo>
                  <a:lnTo>
                    <a:pt x="1944" y="2622"/>
                  </a:lnTo>
                  <a:lnTo>
                    <a:pt x="1920" y="2671"/>
                  </a:lnTo>
                  <a:lnTo>
                    <a:pt x="1899" y="2716"/>
                  </a:lnTo>
                  <a:lnTo>
                    <a:pt x="1882" y="2756"/>
                  </a:lnTo>
                  <a:lnTo>
                    <a:pt x="1866" y="2789"/>
                  </a:lnTo>
                  <a:lnTo>
                    <a:pt x="1854" y="2818"/>
                  </a:lnTo>
                  <a:lnTo>
                    <a:pt x="1844" y="2841"/>
                  </a:lnTo>
                  <a:lnTo>
                    <a:pt x="1838" y="2857"/>
                  </a:lnTo>
                  <a:lnTo>
                    <a:pt x="1834" y="2866"/>
                  </a:lnTo>
                  <a:lnTo>
                    <a:pt x="1833" y="2870"/>
                  </a:lnTo>
                  <a:lnTo>
                    <a:pt x="1800" y="2921"/>
                  </a:lnTo>
                  <a:lnTo>
                    <a:pt x="1766" y="2966"/>
                  </a:lnTo>
                  <a:lnTo>
                    <a:pt x="1733" y="3007"/>
                  </a:lnTo>
                  <a:lnTo>
                    <a:pt x="1701" y="3042"/>
                  </a:lnTo>
                  <a:lnTo>
                    <a:pt x="1669" y="3073"/>
                  </a:lnTo>
                  <a:lnTo>
                    <a:pt x="1640" y="3100"/>
                  </a:lnTo>
                  <a:lnTo>
                    <a:pt x="1612" y="3122"/>
                  </a:lnTo>
                  <a:lnTo>
                    <a:pt x="1588" y="3141"/>
                  </a:lnTo>
                  <a:lnTo>
                    <a:pt x="1566" y="3156"/>
                  </a:lnTo>
                  <a:lnTo>
                    <a:pt x="1548" y="3166"/>
                  </a:lnTo>
                  <a:lnTo>
                    <a:pt x="1535" y="3173"/>
                  </a:lnTo>
                  <a:lnTo>
                    <a:pt x="1526" y="3178"/>
                  </a:lnTo>
                  <a:lnTo>
                    <a:pt x="1524" y="3179"/>
                  </a:lnTo>
                  <a:lnTo>
                    <a:pt x="1486" y="3191"/>
                  </a:lnTo>
                  <a:lnTo>
                    <a:pt x="1454" y="3200"/>
                  </a:lnTo>
                  <a:lnTo>
                    <a:pt x="1427" y="3207"/>
                  </a:lnTo>
                  <a:lnTo>
                    <a:pt x="1404" y="3211"/>
                  </a:lnTo>
                  <a:lnTo>
                    <a:pt x="1386" y="3214"/>
                  </a:lnTo>
                  <a:lnTo>
                    <a:pt x="1372" y="3214"/>
                  </a:lnTo>
                  <a:lnTo>
                    <a:pt x="1361" y="3212"/>
                  </a:lnTo>
                  <a:lnTo>
                    <a:pt x="1354" y="3210"/>
                  </a:lnTo>
                  <a:lnTo>
                    <a:pt x="1349" y="3206"/>
                  </a:lnTo>
                  <a:lnTo>
                    <a:pt x="1347" y="3202"/>
                  </a:lnTo>
                  <a:lnTo>
                    <a:pt x="1347" y="3198"/>
                  </a:lnTo>
                  <a:lnTo>
                    <a:pt x="1347" y="3194"/>
                  </a:lnTo>
                  <a:lnTo>
                    <a:pt x="1348" y="3189"/>
                  </a:lnTo>
                  <a:lnTo>
                    <a:pt x="1349" y="3185"/>
                  </a:lnTo>
                  <a:lnTo>
                    <a:pt x="1352" y="3182"/>
                  </a:lnTo>
                  <a:lnTo>
                    <a:pt x="1353" y="3180"/>
                  </a:lnTo>
                  <a:lnTo>
                    <a:pt x="1354" y="3179"/>
                  </a:lnTo>
                  <a:lnTo>
                    <a:pt x="1313" y="3052"/>
                  </a:lnTo>
                  <a:lnTo>
                    <a:pt x="1274" y="2934"/>
                  </a:lnTo>
                  <a:lnTo>
                    <a:pt x="1235" y="2825"/>
                  </a:lnTo>
                  <a:lnTo>
                    <a:pt x="1196" y="2724"/>
                  </a:lnTo>
                  <a:lnTo>
                    <a:pt x="1157" y="2631"/>
                  </a:lnTo>
                  <a:lnTo>
                    <a:pt x="1119" y="2548"/>
                  </a:lnTo>
                  <a:lnTo>
                    <a:pt x="1081" y="2471"/>
                  </a:lnTo>
                  <a:lnTo>
                    <a:pt x="1044" y="2401"/>
                  </a:lnTo>
                  <a:lnTo>
                    <a:pt x="1007" y="2338"/>
                  </a:lnTo>
                  <a:lnTo>
                    <a:pt x="972" y="2282"/>
                  </a:lnTo>
                  <a:lnTo>
                    <a:pt x="938" y="2231"/>
                  </a:lnTo>
                  <a:lnTo>
                    <a:pt x="905" y="2187"/>
                  </a:lnTo>
                  <a:lnTo>
                    <a:pt x="873" y="2149"/>
                  </a:lnTo>
                  <a:lnTo>
                    <a:pt x="842" y="2114"/>
                  </a:lnTo>
                  <a:lnTo>
                    <a:pt x="814" y="2085"/>
                  </a:lnTo>
                  <a:lnTo>
                    <a:pt x="787" y="2060"/>
                  </a:lnTo>
                  <a:lnTo>
                    <a:pt x="761" y="2039"/>
                  </a:lnTo>
                  <a:lnTo>
                    <a:pt x="737" y="2022"/>
                  </a:lnTo>
                  <a:lnTo>
                    <a:pt x="715" y="2009"/>
                  </a:lnTo>
                  <a:lnTo>
                    <a:pt x="695" y="1998"/>
                  </a:lnTo>
                  <a:lnTo>
                    <a:pt x="678" y="1990"/>
                  </a:lnTo>
                  <a:lnTo>
                    <a:pt x="663" y="1984"/>
                  </a:lnTo>
                  <a:lnTo>
                    <a:pt x="651" y="1979"/>
                  </a:lnTo>
                  <a:lnTo>
                    <a:pt x="641" y="1977"/>
                  </a:lnTo>
                  <a:lnTo>
                    <a:pt x="634" y="1974"/>
                  </a:lnTo>
                  <a:lnTo>
                    <a:pt x="629" y="1974"/>
                  </a:lnTo>
                  <a:lnTo>
                    <a:pt x="628" y="1974"/>
                  </a:lnTo>
                  <a:lnTo>
                    <a:pt x="671" y="1916"/>
                  </a:lnTo>
                  <a:lnTo>
                    <a:pt x="714" y="1867"/>
                  </a:lnTo>
                  <a:lnTo>
                    <a:pt x="756" y="1825"/>
                  </a:lnTo>
                  <a:lnTo>
                    <a:pt x="796" y="1792"/>
                  </a:lnTo>
                  <a:lnTo>
                    <a:pt x="836" y="1766"/>
                  </a:lnTo>
                  <a:lnTo>
                    <a:pt x="875" y="1746"/>
                  </a:lnTo>
                  <a:lnTo>
                    <a:pt x="913" y="1734"/>
                  </a:lnTo>
                  <a:lnTo>
                    <a:pt x="950" y="1728"/>
                  </a:lnTo>
                  <a:lnTo>
                    <a:pt x="987" y="1728"/>
                  </a:lnTo>
                  <a:lnTo>
                    <a:pt x="1022" y="1733"/>
                  </a:lnTo>
                  <a:lnTo>
                    <a:pt x="1056" y="1743"/>
                  </a:lnTo>
                  <a:lnTo>
                    <a:pt x="1089" y="1758"/>
                  </a:lnTo>
                  <a:lnTo>
                    <a:pt x="1121" y="1777"/>
                  </a:lnTo>
                  <a:lnTo>
                    <a:pt x="1152" y="1799"/>
                  </a:lnTo>
                  <a:lnTo>
                    <a:pt x="1183" y="1826"/>
                  </a:lnTo>
                  <a:lnTo>
                    <a:pt x="1211" y="1855"/>
                  </a:lnTo>
                  <a:lnTo>
                    <a:pt x="1238" y="1888"/>
                  </a:lnTo>
                  <a:lnTo>
                    <a:pt x="1265" y="1922"/>
                  </a:lnTo>
                  <a:lnTo>
                    <a:pt x="1291" y="1958"/>
                  </a:lnTo>
                  <a:lnTo>
                    <a:pt x="1315" y="1996"/>
                  </a:lnTo>
                  <a:lnTo>
                    <a:pt x="1338" y="2034"/>
                  </a:lnTo>
                  <a:lnTo>
                    <a:pt x="1360" y="2075"/>
                  </a:lnTo>
                  <a:lnTo>
                    <a:pt x="1380" y="2114"/>
                  </a:lnTo>
                  <a:lnTo>
                    <a:pt x="1400" y="2154"/>
                  </a:lnTo>
                  <a:lnTo>
                    <a:pt x="1417" y="2193"/>
                  </a:lnTo>
                  <a:lnTo>
                    <a:pt x="1434" y="2233"/>
                  </a:lnTo>
                  <a:lnTo>
                    <a:pt x="1449" y="2270"/>
                  </a:lnTo>
                  <a:lnTo>
                    <a:pt x="1462" y="2305"/>
                  </a:lnTo>
                  <a:lnTo>
                    <a:pt x="1476" y="2338"/>
                  </a:lnTo>
                  <a:lnTo>
                    <a:pt x="1487" y="2369"/>
                  </a:lnTo>
                  <a:lnTo>
                    <a:pt x="1496" y="2398"/>
                  </a:lnTo>
                  <a:lnTo>
                    <a:pt x="1504" y="2422"/>
                  </a:lnTo>
                  <a:lnTo>
                    <a:pt x="1512" y="2443"/>
                  </a:lnTo>
                  <a:lnTo>
                    <a:pt x="1516" y="2460"/>
                  </a:lnTo>
                  <a:lnTo>
                    <a:pt x="1520" y="2474"/>
                  </a:lnTo>
                  <a:lnTo>
                    <a:pt x="1523" y="2481"/>
                  </a:lnTo>
                  <a:lnTo>
                    <a:pt x="1524" y="2484"/>
                  </a:lnTo>
                  <a:lnTo>
                    <a:pt x="1560" y="2412"/>
                  </a:lnTo>
                  <a:lnTo>
                    <a:pt x="1601" y="2336"/>
                  </a:lnTo>
                  <a:lnTo>
                    <a:pt x="1648" y="2258"/>
                  </a:lnTo>
                  <a:lnTo>
                    <a:pt x="1700" y="2178"/>
                  </a:lnTo>
                  <a:lnTo>
                    <a:pt x="1755" y="2095"/>
                  </a:lnTo>
                  <a:lnTo>
                    <a:pt x="1816" y="2011"/>
                  </a:lnTo>
                  <a:lnTo>
                    <a:pt x="1880" y="1925"/>
                  </a:lnTo>
                  <a:lnTo>
                    <a:pt x="1946" y="1838"/>
                  </a:lnTo>
                  <a:lnTo>
                    <a:pt x="2016" y="1749"/>
                  </a:lnTo>
                  <a:lnTo>
                    <a:pt x="2090" y="1659"/>
                  </a:lnTo>
                  <a:lnTo>
                    <a:pt x="2165" y="1569"/>
                  </a:lnTo>
                  <a:lnTo>
                    <a:pt x="2243" y="1481"/>
                  </a:lnTo>
                  <a:lnTo>
                    <a:pt x="2323" y="1391"/>
                  </a:lnTo>
                  <a:lnTo>
                    <a:pt x="2403" y="1301"/>
                  </a:lnTo>
                  <a:lnTo>
                    <a:pt x="2485" y="1214"/>
                  </a:lnTo>
                  <a:lnTo>
                    <a:pt x="2568" y="1126"/>
                  </a:lnTo>
                  <a:lnTo>
                    <a:pt x="2650" y="1040"/>
                  </a:lnTo>
                  <a:lnTo>
                    <a:pt x="2734" y="955"/>
                  </a:lnTo>
                  <a:lnTo>
                    <a:pt x="2816" y="873"/>
                  </a:lnTo>
                  <a:lnTo>
                    <a:pt x="2899" y="791"/>
                  </a:lnTo>
                  <a:lnTo>
                    <a:pt x="2980" y="714"/>
                  </a:lnTo>
                  <a:lnTo>
                    <a:pt x="3060" y="639"/>
                  </a:lnTo>
                  <a:lnTo>
                    <a:pt x="475" y="639"/>
                  </a:lnTo>
                  <a:close/>
                  <a:moveTo>
                    <a:pt x="4010" y="0"/>
                  </a:moveTo>
                  <a:lnTo>
                    <a:pt x="4026" y="2"/>
                  </a:lnTo>
                  <a:lnTo>
                    <a:pt x="4037" y="6"/>
                  </a:lnTo>
                  <a:lnTo>
                    <a:pt x="4046" y="12"/>
                  </a:lnTo>
                  <a:lnTo>
                    <a:pt x="4052" y="20"/>
                  </a:lnTo>
                  <a:lnTo>
                    <a:pt x="4056" y="28"/>
                  </a:lnTo>
                  <a:lnTo>
                    <a:pt x="4057" y="38"/>
                  </a:lnTo>
                  <a:lnTo>
                    <a:pt x="4056" y="49"/>
                  </a:lnTo>
                  <a:lnTo>
                    <a:pt x="4053" y="59"/>
                  </a:lnTo>
                  <a:lnTo>
                    <a:pt x="4050" y="70"/>
                  </a:lnTo>
                  <a:lnTo>
                    <a:pt x="4045" y="81"/>
                  </a:lnTo>
                  <a:lnTo>
                    <a:pt x="4039" y="92"/>
                  </a:lnTo>
                  <a:lnTo>
                    <a:pt x="4034" y="102"/>
                  </a:lnTo>
                  <a:lnTo>
                    <a:pt x="4028" y="112"/>
                  </a:lnTo>
                  <a:lnTo>
                    <a:pt x="4023" y="121"/>
                  </a:lnTo>
                  <a:lnTo>
                    <a:pt x="4018" y="127"/>
                  </a:lnTo>
                  <a:lnTo>
                    <a:pt x="4014" y="132"/>
                  </a:lnTo>
                  <a:lnTo>
                    <a:pt x="4012" y="135"/>
                  </a:lnTo>
                  <a:lnTo>
                    <a:pt x="4010" y="137"/>
                  </a:lnTo>
                  <a:lnTo>
                    <a:pt x="3897" y="219"/>
                  </a:lnTo>
                  <a:lnTo>
                    <a:pt x="3789" y="303"/>
                  </a:lnTo>
                  <a:lnTo>
                    <a:pt x="3789" y="3952"/>
                  </a:lnTo>
                  <a:lnTo>
                    <a:pt x="0" y="3952"/>
                  </a:lnTo>
                  <a:lnTo>
                    <a:pt x="0" y="170"/>
                  </a:lnTo>
                  <a:lnTo>
                    <a:pt x="3615" y="170"/>
                  </a:lnTo>
                  <a:lnTo>
                    <a:pt x="3658" y="140"/>
                  </a:lnTo>
                  <a:lnTo>
                    <a:pt x="3698" y="113"/>
                  </a:lnTo>
                  <a:lnTo>
                    <a:pt x="3735" y="90"/>
                  </a:lnTo>
                  <a:lnTo>
                    <a:pt x="3768" y="71"/>
                  </a:lnTo>
                  <a:lnTo>
                    <a:pt x="3799" y="55"/>
                  </a:lnTo>
                  <a:lnTo>
                    <a:pt x="3824" y="44"/>
                  </a:lnTo>
                  <a:lnTo>
                    <a:pt x="3869" y="28"/>
                  </a:lnTo>
                  <a:lnTo>
                    <a:pt x="3907" y="17"/>
                  </a:lnTo>
                  <a:lnTo>
                    <a:pt x="3939" y="9"/>
                  </a:lnTo>
                  <a:lnTo>
                    <a:pt x="3967" y="2"/>
                  </a:lnTo>
                  <a:lnTo>
                    <a:pt x="3991" y="0"/>
                  </a:lnTo>
                  <a:lnTo>
                    <a:pt x="4010" y="0"/>
                  </a:lnTo>
                  <a:close/>
                </a:path>
              </a:pathLst>
            </a:custGeom>
            <a:solidFill>
              <a:schemeClr val="bg1"/>
            </a:solidFill>
            <a:ln w="0">
              <a:noFill/>
              <a:prstDash val="solid"/>
              <a:round/>
              <a:headEnd/>
              <a:tailEnd/>
            </a:ln>
          </p:spPr>
          <p:txBody>
            <a:bodyPr lIns="68568" tIns="34285" rIns="68568" bIns="34285"/>
            <a:lstStyle/>
            <a:p>
              <a:endParaRPr lang="zh-CN" altLang="en-US"/>
            </a:p>
          </p:txBody>
        </p:sp>
      </p:grpSp>
      <p:sp>
        <p:nvSpPr>
          <p:cNvPr id="38" name="Rectangle 20"/>
          <p:cNvSpPr/>
          <p:nvPr/>
        </p:nvSpPr>
        <p:spPr bwMode="auto">
          <a:xfrm>
            <a:off x="2555875" y="1196975"/>
            <a:ext cx="5834063" cy="23717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65" tIns="34283" rIns="68565" bIns="34283"/>
          <a:lstStyle/>
          <a:p>
            <a:pPr indent="-106363" defTabSz="684213">
              <a:spcAft>
                <a:spcPts val="600"/>
              </a:spcAft>
              <a:defRPr/>
            </a:pPr>
            <a:endParaRPr lang="en-US" altLang="zh-CN" sz="1100" dirty="0">
              <a:solidFill>
                <a:srgbClr val="80BEE4"/>
              </a:solidFill>
            </a:endParaRPr>
          </a:p>
          <a:p>
            <a:pPr indent="-106363" defTabSz="684213">
              <a:spcAft>
                <a:spcPts val="600"/>
              </a:spcAft>
              <a:defRPr/>
            </a:pPr>
            <a:r>
              <a:rPr lang="zh-CN" altLang="en-US" sz="2800" dirty="0">
                <a:solidFill>
                  <a:srgbClr val="008000"/>
                </a:solidFill>
              </a:rPr>
              <a:t>申请人所在学校必须</a:t>
            </a:r>
            <a:r>
              <a:rPr lang="zh-CN" altLang="en-US" sz="2800" dirty="0" smtClean="0">
                <a:solidFill>
                  <a:srgbClr val="008000"/>
                </a:solidFill>
              </a:rPr>
              <a:t>是签订</a:t>
            </a:r>
            <a:r>
              <a:rPr lang="zh-CN" altLang="en-US" sz="2800" dirty="0">
                <a:solidFill>
                  <a:srgbClr val="008000"/>
                </a:solidFill>
              </a:rPr>
              <a:t>了</a:t>
            </a:r>
            <a:r>
              <a:rPr lang="en-US" altLang="zh-CN" sz="2800" dirty="0">
                <a:solidFill>
                  <a:srgbClr val="008000"/>
                </a:solidFill>
              </a:rPr>
              <a:t>2016</a:t>
            </a:r>
            <a:r>
              <a:rPr lang="zh-CN" altLang="en-US" sz="2800" dirty="0">
                <a:solidFill>
                  <a:srgbClr val="008000"/>
                </a:solidFill>
              </a:rPr>
              <a:t>年大学生就业扶助项目合作协议的高等院校。</a:t>
            </a:r>
          </a:p>
        </p:txBody>
      </p:sp>
      <p:sp>
        <p:nvSpPr>
          <p:cNvPr id="42" name="标题 1"/>
          <p:cNvSpPr>
            <a:spLocks noGrp="1"/>
          </p:cNvSpPr>
          <p:nvPr>
            <p:ph type="title"/>
          </p:nvPr>
        </p:nvSpPr>
        <p:spPr>
          <a:xfrm>
            <a:off x="500063" y="-357188"/>
            <a:ext cx="8229600" cy="1143001"/>
          </a:xfrm>
        </p:spPr>
        <p:txBody>
          <a:bodyPr rtlCol="0">
            <a:normAutofit/>
          </a:bodyPr>
          <a:lstStyle/>
          <a:p>
            <a:pPr eaLnBrk="1" fontAlgn="auto" hangingPunct="1">
              <a:spcAft>
                <a:spcPts val="0"/>
              </a:spcAft>
              <a:defRPr/>
            </a:pPr>
            <a:r>
              <a:rPr lang="zh-CN" altLang="en-US" sz="1400" b="1" dirty="0" smtClean="0">
                <a:solidFill>
                  <a:srgbClr val="00B0F0"/>
                </a:solidFill>
                <a:latin typeface="+mj-ea"/>
              </a:rPr>
              <a:t>华   民   慈   善   基   金   会</a:t>
            </a:r>
            <a:endParaRPr lang="zh-CN" altLang="en-US" sz="1400" b="1" dirty="0">
              <a:solidFill>
                <a:srgbClr val="00B0F0"/>
              </a:solidFill>
              <a:latin typeface="+mj-ea"/>
            </a:endParaRPr>
          </a:p>
        </p:txBody>
      </p:sp>
      <p:grpSp>
        <p:nvGrpSpPr>
          <p:cNvPr id="38918" name="组合 42"/>
          <p:cNvGrpSpPr>
            <a:grpSpLocks/>
          </p:cNvGrpSpPr>
          <p:nvPr/>
        </p:nvGrpSpPr>
        <p:grpSpPr bwMode="auto">
          <a:xfrm>
            <a:off x="571500" y="5715000"/>
            <a:ext cx="8229600" cy="1500188"/>
            <a:chOff x="571472" y="5715000"/>
            <a:chExt cx="8229600" cy="1500206"/>
          </a:xfrm>
        </p:grpSpPr>
        <p:sp>
          <p:nvSpPr>
            <p:cNvPr id="44" name="矩形 43"/>
            <p:cNvSpPr/>
            <p:nvPr/>
          </p:nvSpPr>
          <p:spPr>
            <a:xfrm>
              <a:off x="2500285" y="6415096"/>
              <a:ext cx="4510087" cy="5588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8925" name="标题 1"/>
            <p:cNvSpPr txBox="1">
              <a:spLocks/>
            </p:cNvSpPr>
            <p:nvPr/>
          </p:nvSpPr>
          <p:spPr bwMode="auto">
            <a:xfrm>
              <a:off x="571472" y="6072206"/>
              <a:ext cx="8229600" cy="1143000"/>
            </a:xfrm>
            <a:prstGeom prst="rect">
              <a:avLst/>
            </a:prstGeom>
            <a:noFill/>
            <a:ln w="9525">
              <a:noFill/>
              <a:miter lim="800000"/>
              <a:headEnd/>
              <a:tailEnd/>
            </a:ln>
          </p:spPr>
          <p:txBody>
            <a:bodyPr anchor="ctr"/>
            <a:lstStyle/>
            <a:p>
              <a:pPr algn="ctr"/>
              <a:r>
                <a:rPr lang="en-US" altLang="zh-CN" sz="1600" b="1">
                  <a:solidFill>
                    <a:schemeClr val="bg1"/>
                  </a:solidFill>
                  <a:latin typeface="Comic Sans MS" pitchFamily="66" charset="0"/>
                  <a:ea typeface="Arial Unicode MS" pitchFamily="34" charset="-122"/>
                  <a:cs typeface="Arial" charset="0"/>
                </a:rPr>
                <a:t> HuaMin   Charity   Foundation</a:t>
              </a:r>
              <a:endParaRPr lang="zh-CN" altLang="en-US" sz="1600" b="1">
                <a:solidFill>
                  <a:schemeClr val="bg1"/>
                </a:solidFill>
                <a:latin typeface="Comic Sans MS" pitchFamily="66" charset="0"/>
                <a:ea typeface="Arial Unicode MS" pitchFamily="34" charset="-122"/>
                <a:cs typeface="Arial" charset="0"/>
              </a:endParaRPr>
            </a:p>
          </p:txBody>
        </p:sp>
        <p:sp>
          <p:nvSpPr>
            <p:cNvPr id="46" name="标题 1"/>
            <p:cNvSpPr txBox="1">
              <a:spLocks/>
            </p:cNvSpPr>
            <p:nvPr/>
          </p:nvSpPr>
          <p:spPr>
            <a:xfrm>
              <a:off x="571472" y="5715000"/>
              <a:ext cx="8229600" cy="1143014"/>
            </a:xfrm>
            <a:prstGeom prst="rect">
              <a:avLst/>
            </a:prstGeom>
          </p:spPr>
          <p:txBody>
            <a:bodyPr anchor="ctr">
              <a:normAutofit/>
            </a:bodyPr>
            <a:lstStyle/>
            <a:p>
              <a:pPr algn="ctr" fontAlgn="auto">
                <a:spcAft>
                  <a:spcPts val="0"/>
                </a:spcAft>
                <a:defRPr/>
              </a:pPr>
              <a:endParaRPr lang="zh-CN" altLang="en-US" sz="800" b="1" dirty="0">
                <a:solidFill>
                  <a:srgbClr val="00B0F0"/>
                </a:solidFill>
                <a:latin typeface="+mj-ea"/>
                <a:ea typeface="+mn-ea"/>
              </a:endParaRPr>
            </a:p>
          </p:txBody>
        </p:sp>
      </p:grpSp>
      <p:sp>
        <p:nvSpPr>
          <p:cNvPr id="48" name="矩形 47"/>
          <p:cNvSpPr/>
          <p:nvPr/>
        </p:nvSpPr>
        <p:spPr>
          <a:xfrm>
            <a:off x="2716213" y="-228600"/>
            <a:ext cx="4143375" cy="28733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 name="组合 2"/>
          <p:cNvGrpSpPr>
            <a:grpSpLocks/>
          </p:cNvGrpSpPr>
          <p:nvPr/>
        </p:nvGrpSpPr>
        <p:grpSpPr bwMode="auto">
          <a:xfrm>
            <a:off x="955675" y="3548063"/>
            <a:ext cx="1147763" cy="1038225"/>
            <a:chOff x="955078" y="3548248"/>
            <a:chExt cx="1147795" cy="1037699"/>
          </a:xfrm>
        </p:grpSpPr>
        <p:sp>
          <p:nvSpPr>
            <p:cNvPr id="14" name="Rectangle 11"/>
            <p:cNvSpPr/>
            <p:nvPr/>
          </p:nvSpPr>
          <p:spPr bwMode="auto">
            <a:xfrm>
              <a:off x="955078" y="3548248"/>
              <a:ext cx="1147795" cy="1037699"/>
            </a:xfrm>
            <a:prstGeom prst="rect">
              <a:avLst/>
            </a:prstGeom>
            <a:solidFill>
              <a:srgbClr val="00B0F0"/>
            </a:solidFill>
            <a:ln>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65" tIns="34283" rIns="68565" bIns="34283" anchor="ctr"/>
            <a:lstStyle/>
            <a:p>
              <a:pPr algn="ctr" defTabSz="685466">
                <a:defRPr/>
              </a:pPr>
              <a:endParaRPr lang="en-US" sz="1700" dirty="0">
                <a:solidFill>
                  <a:srgbClr val="00B0F0"/>
                </a:solidFill>
              </a:endParaRPr>
            </a:p>
          </p:txBody>
        </p:sp>
        <p:pic>
          <p:nvPicPr>
            <p:cNvPr id="38923" name="Picture 3" descr="C:\Users\niesha\Desktop\d788d43f8794a4c21ce3bdc40ff41bd5ac6e3918.jpg"/>
            <p:cNvPicPr>
              <a:picLocks noChangeAspect="1" noChangeArrowheads="1"/>
            </p:cNvPicPr>
            <p:nvPr/>
          </p:nvPicPr>
          <p:blipFill>
            <a:blip r:embed="rId2"/>
            <a:srcRect/>
            <a:stretch>
              <a:fillRect/>
            </a:stretch>
          </p:blipFill>
          <p:spPr bwMode="auto">
            <a:xfrm>
              <a:off x="1184122" y="3785818"/>
              <a:ext cx="738750" cy="581136"/>
            </a:xfrm>
            <a:prstGeom prst="rect">
              <a:avLst/>
            </a:prstGeom>
            <a:noFill/>
            <a:ln w="9525">
              <a:noFill/>
              <a:miter lim="800000"/>
              <a:headEnd/>
              <a:tailEnd/>
            </a:ln>
          </p:spPr>
        </p:pic>
      </p:grpSp>
      <p:sp>
        <p:nvSpPr>
          <p:cNvPr id="16" name="Rectangle 20"/>
          <p:cNvSpPr/>
          <p:nvPr/>
        </p:nvSpPr>
        <p:spPr bwMode="auto">
          <a:xfrm>
            <a:off x="2555875" y="3213100"/>
            <a:ext cx="5865813" cy="23717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65" tIns="34283" rIns="68565" bIns="34283"/>
          <a:lstStyle/>
          <a:p>
            <a:pPr marL="63500" indent="-171450" defTabSz="684213">
              <a:spcAft>
                <a:spcPts val="600"/>
              </a:spcAft>
              <a:buFont typeface="Arial" charset="0"/>
              <a:buChar char="•"/>
              <a:defRPr/>
            </a:pPr>
            <a:endParaRPr lang="en-US" altLang="zh-CN" sz="1600">
              <a:solidFill>
                <a:srgbClr val="ED5326"/>
              </a:solidFill>
            </a:endParaRPr>
          </a:p>
          <a:p>
            <a:pPr marL="63500" indent="-171450" defTabSz="684213">
              <a:spcAft>
                <a:spcPts val="600"/>
              </a:spcAft>
              <a:defRPr/>
            </a:pPr>
            <a:r>
              <a:rPr lang="zh-CN" altLang="en-US" sz="2800">
                <a:solidFill>
                  <a:srgbClr val="00B0F0"/>
                </a:solidFill>
              </a:rPr>
              <a:t>申请人必须是</a:t>
            </a:r>
            <a:r>
              <a:rPr lang="en-US" altLang="zh-CN" sz="2800">
                <a:solidFill>
                  <a:srgbClr val="00B0F0"/>
                </a:solidFill>
              </a:rPr>
              <a:t>2017</a:t>
            </a:r>
            <a:r>
              <a:rPr lang="zh-CN" altLang="en-US" sz="2800">
                <a:solidFill>
                  <a:srgbClr val="00B0F0"/>
                </a:solidFill>
              </a:rPr>
              <a:t>年毕业的应届普通高校全日制大学本科毕业生，不包括应届毕业的硕士生和博士生。</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7" name="Rectangle 2"/>
          <p:cNvSpPr txBox="1">
            <a:spLocks noChangeArrowheads="1"/>
          </p:cNvSpPr>
          <p:nvPr/>
        </p:nvSpPr>
        <p:spPr bwMode="auto">
          <a:xfrm>
            <a:off x="0" y="2887663"/>
            <a:ext cx="9018588" cy="1690687"/>
          </a:xfrm>
          <a:prstGeom prst="rect">
            <a:avLst/>
          </a:prstGeom>
          <a:noFill/>
          <a:ln w="9525">
            <a:noFill/>
            <a:miter lim="800000"/>
            <a:headEnd/>
            <a:tailEnd/>
          </a:ln>
        </p:spPr>
        <p:txBody>
          <a:bodyPr/>
          <a:lstStyle/>
          <a:p>
            <a:pPr marL="342900" indent="-342900">
              <a:spcBef>
                <a:spcPct val="20000"/>
              </a:spcBef>
            </a:pPr>
            <a:r>
              <a:rPr lang="zh-CN" altLang="en-US" sz="2800">
                <a:latin typeface="Calibri" pitchFamily="34" charset="0"/>
              </a:rPr>
              <a:t>   </a:t>
            </a:r>
            <a:r>
              <a:rPr lang="zh-CN" altLang="en-US" sz="3200" b="1">
                <a:latin typeface="华文中宋" pitchFamily="2" charset="-122"/>
                <a:ea typeface="华文中宋" pitchFamily="2" charset="-122"/>
              </a:rPr>
              <a:t>  </a:t>
            </a:r>
            <a:endParaRPr lang="zh-CN" altLang="en-US" sz="2000">
              <a:latin typeface="Calibri" pitchFamily="34" charset="0"/>
            </a:endParaRPr>
          </a:p>
        </p:txBody>
      </p:sp>
      <p:sp>
        <p:nvSpPr>
          <p:cNvPr id="39938" name="标题 1"/>
          <p:cNvSpPr txBox="1">
            <a:spLocks/>
          </p:cNvSpPr>
          <p:nvPr/>
        </p:nvSpPr>
        <p:spPr bwMode="auto">
          <a:xfrm>
            <a:off x="273050" y="333375"/>
            <a:ext cx="8964613" cy="920750"/>
          </a:xfrm>
          <a:prstGeom prst="rect">
            <a:avLst/>
          </a:prstGeom>
          <a:noFill/>
          <a:ln w="9525">
            <a:noFill/>
            <a:miter lim="800000"/>
            <a:headEnd/>
            <a:tailEnd/>
          </a:ln>
        </p:spPr>
        <p:txBody>
          <a:bodyPr anchor="ctr"/>
          <a:lstStyle/>
          <a:p>
            <a:r>
              <a:rPr lang="zh-CN" altLang="en-US" sz="2800" b="1">
                <a:solidFill>
                  <a:srgbClr val="00B0F0"/>
                </a:solidFill>
                <a:latin typeface="微软雅黑" pitchFamily="34" charset="-122"/>
                <a:ea typeface="微软雅黑" pitchFamily="34" charset="-122"/>
              </a:rPr>
              <a:t>申请条件</a:t>
            </a:r>
          </a:p>
        </p:txBody>
      </p:sp>
      <p:sp>
        <p:nvSpPr>
          <p:cNvPr id="40" name="Rectangle 20"/>
          <p:cNvSpPr/>
          <p:nvPr/>
        </p:nvSpPr>
        <p:spPr bwMode="auto">
          <a:xfrm>
            <a:off x="2016125" y="1557338"/>
            <a:ext cx="6624638" cy="237013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65" tIns="34283" rIns="68565" bIns="34283"/>
          <a:lstStyle/>
          <a:p>
            <a:pPr indent="-107110" defTabSz="685664" fontAlgn="auto">
              <a:spcBef>
                <a:spcPts val="0"/>
              </a:spcBef>
              <a:spcAft>
                <a:spcPts val="600"/>
              </a:spcAft>
              <a:defRPr/>
            </a:pPr>
            <a:endParaRPr lang="en-US" altLang="zh-CN" sz="1100" dirty="0">
              <a:solidFill>
                <a:srgbClr val="80BEE4">
                  <a:alpha val="99000"/>
                </a:srgbClr>
              </a:solidFill>
            </a:endParaRPr>
          </a:p>
          <a:p>
            <a:pPr defTabSz="685664" fontAlgn="auto">
              <a:spcBef>
                <a:spcPts val="0"/>
              </a:spcBef>
              <a:spcAft>
                <a:spcPts val="600"/>
              </a:spcAft>
              <a:defRPr/>
            </a:pPr>
            <a:r>
              <a:rPr lang="zh-CN" altLang="en-US" sz="2800" dirty="0">
                <a:solidFill>
                  <a:schemeClr val="tx1">
                    <a:alpha val="99000"/>
                  </a:schemeClr>
                </a:solidFill>
              </a:rPr>
              <a:t>凡属下列情形之一的，申请不予受理：</a:t>
            </a:r>
          </a:p>
          <a:p>
            <a:pPr defTabSz="685664" fontAlgn="auto">
              <a:spcBef>
                <a:spcPts val="0"/>
              </a:spcBef>
              <a:spcAft>
                <a:spcPts val="600"/>
              </a:spcAft>
              <a:defRPr/>
            </a:pPr>
            <a:r>
              <a:rPr lang="zh-CN" altLang="en-US" sz="2800" dirty="0">
                <a:solidFill>
                  <a:schemeClr val="tx1">
                    <a:alpha val="99000"/>
                  </a:schemeClr>
                </a:solidFill>
              </a:rPr>
              <a:t>①在所有大学课程中，有</a:t>
            </a:r>
            <a:r>
              <a:rPr lang="zh-CN" altLang="en-US" sz="2800" dirty="0">
                <a:solidFill>
                  <a:srgbClr val="FF0000">
                    <a:alpha val="99000"/>
                  </a:srgbClr>
                </a:solidFill>
              </a:rPr>
              <a:t>三门或三门以上课程不及格或不合格者</a:t>
            </a:r>
            <a:r>
              <a:rPr lang="zh-CN" altLang="en-US" sz="2800" dirty="0">
                <a:solidFill>
                  <a:schemeClr val="tx1">
                    <a:alpha val="99000"/>
                  </a:schemeClr>
                </a:solidFill>
              </a:rPr>
              <a:t>（补考或重修通过的科目视为及格）。</a:t>
            </a:r>
          </a:p>
          <a:p>
            <a:pPr defTabSz="685664" fontAlgn="auto">
              <a:spcBef>
                <a:spcPts val="0"/>
              </a:spcBef>
              <a:spcAft>
                <a:spcPts val="600"/>
              </a:spcAft>
              <a:defRPr/>
            </a:pPr>
            <a:r>
              <a:rPr lang="zh-CN" altLang="en-US" sz="2800" dirty="0">
                <a:solidFill>
                  <a:schemeClr val="tx1">
                    <a:alpha val="99000"/>
                  </a:schemeClr>
                </a:solidFill>
              </a:rPr>
              <a:t>②受到所在学校或院系</a:t>
            </a:r>
            <a:r>
              <a:rPr lang="zh-CN" altLang="en-US" sz="2800" dirty="0">
                <a:solidFill>
                  <a:srgbClr val="FF0000">
                    <a:alpha val="99000"/>
                  </a:srgbClr>
                </a:solidFill>
              </a:rPr>
              <a:t>记过及以上处分者</a:t>
            </a:r>
            <a:r>
              <a:rPr lang="zh-CN" altLang="en-US" sz="2800" dirty="0">
                <a:solidFill>
                  <a:schemeClr val="tx1">
                    <a:alpha val="99000"/>
                  </a:schemeClr>
                </a:solidFill>
              </a:rPr>
              <a:t>。</a:t>
            </a:r>
          </a:p>
        </p:txBody>
      </p:sp>
      <p:sp>
        <p:nvSpPr>
          <p:cNvPr id="42" name="标题 1"/>
          <p:cNvSpPr>
            <a:spLocks noGrp="1"/>
          </p:cNvSpPr>
          <p:nvPr>
            <p:ph type="title"/>
          </p:nvPr>
        </p:nvSpPr>
        <p:spPr>
          <a:xfrm>
            <a:off x="500063" y="-357188"/>
            <a:ext cx="8229600" cy="1143001"/>
          </a:xfrm>
        </p:spPr>
        <p:txBody>
          <a:bodyPr rtlCol="0">
            <a:normAutofit/>
          </a:bodyPr>
          <a:lstStyle/>
          <a:p>
            <a:pPr eaLnBrk="1" fontAlgn="auto" hangingPunct="1">
              <a:spcAft>
                <a:spcPts val="0"/>
              </a:spcAft>
              <a:defRPr/>
            </a:pPr>
            <a:r>
              <a:rPr lang="zh-CN" altLang="en-US" sz="1400" b="1" dirty="0" smtClean="0">
                <a:solidFill>
                  <a:srgbClr val="00B0F0"/>
                </a:solidFill>
                <a:latin typeface="+mj-ea"/>
              </a:rPr>
              <a:t>华   民   慈   善   基   金   会</a:t>
            </a:r>
            <a:endParaRPr lang="zh-CN" altLang="en-US" sz="1400" b="1" dirty="0">
              <a:solidFill>
                <a:srgbClr val="00B0F0"/>
              </a:solidFill>
              <a:latin typeface="+mj-ea"/>
            </a:endParaRPr>
          </a:p>
        </p:txBody>
      </p:sp>
      <p:grpSp>
        <p:nvGrpSpPr>
          <p:cNvPr id="39941" name="组合 42"/>
          <p:cNvGrpSpPr>
            <a:grpSpLocks/>
          </p:cNvGrpSpPr>
          <p:nvPr/>
        </p:nvGrpSpPr>
        <p:grpSpPr bwMode="auto">
          <a:xfrm>
            <a:off x="571500" y="5715000"/>
            <a:ext cx="8229600" cy="1500188"/>
            <a:chOff x="571472" y="5715000"/>
            <a:chExt cx="8229600" cy="1500206"/>
          </a:xfrm>
        </p:grpSpPr>
        <p:sp>
          <p:nvSpPr>
            <p:cNvPr id="44" name="矩形 43"/>
            <p:cNvSpPr/>
            <p:nvPr/>
          </p:nvSpPr>
          <p:spPr>
            <a:xfrm>
              <a:off x="2500285" y="6415096"/>
              <a:ext cx="4510087" cy="5588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9948" name="标题 1"/>
            <p:cNvSpPr txBox="1">
              <a:spLocks/>
            </p:cNvSpPr>
            <p:nvPr/>
          </p:nvSpPr>
          <p:spPr bwMode="auto">
            <a:xfrm>
              <a:off x="571472" y="6072206"/>
              <a:ext cx="8229600" cy="1143000"/>
            </a:xfrm>
            <a:prstGeom prst="rect">
              <a:avLst/>
            </a:prstGeom>
            <a:noFill/>
            <a:ln w="9525">
              <a:noFill/>
              <a:miter lim="800000"/>
              <a:headEnd/>
              <a:tailEnd/>
            </a:ln>
          </p:spPr>
          <p:txBody>
            <a:bodyPr anchor="ctr"/>
            <a:lstStyle/>
            <a:p>
              <a:pPr algn="ctr"/>
              <a:r>
                <a:rPr lang="en-US" altLang="zh-CN" sz="1600" b="1">
                  <a:solidFill>
                    <a:schemeClr val="bg1"/>
                  </a:solidFill>
                  <a:latin typeface="Comic Sans MS" pitchFamily="66" charset="0"/>
                  <a:ea typeface="Arial Unicode MS" pitchFamily="34" charset="-122"/>
                  <a:cs typeface="Arial" charset="0"/>
                </a:rPr>
                <a:t> HuaMin   Charity   Foundation</a:t>
              </a:r>
              <a:endParaRPr lang="zh-CN" altLang="en-US" sz="1600" b="1">
                <a:solidFill>
                  <a:schemeClr val="bg1"/>
                </a:solidFill>
                <a:latin typeface="Comic Sans MS" pitchFamily="66" charset="0"/>
                <a:ea typeface="Arial Unicode MS" pitchFamily="34" charset="-122"/>
                <a:cs typeface="Arial" charset="0"/>
              </a:endParaRPr>
            </a:p>
          </p:txBody>
        </p:sp>
        <p:sp>
          <p:nvSpPr>
            <p:cNvPr id="46" name="标题 1"/>
            <p:cNvSpPr txBox="1">
              <a:spLocks/>
            </p:cNvSpPr>
            <p:nvPr/>
          </p:nvSpPr>
          <p:spPr>
            <a:xfrm>
              <a:off x="571472" y="5715000"/>
              <a:ext cx="8229600" cy="1143014"/>
            </a:xfrm>
            <a:prstGeom prst="rect">
              <a:avLst/>
            </a:prstGeom>
          </p:spPr>
          <p:txBody>
            <a:bodyPr anchor="ctr">
              <a:normAutofit/>
            </a:bodyPr>
            <a:lstStyle/>
            <a:p>
              <a:pPr algn="ctr" fontAlgn="auto">
                <a:spcAft>
                  <a:spcPts val="0"/>
                </a:spcAft>
                <a:defRPr/>
              </a:pPr>
              <a:endParaRPr lang="zh-CN" altLang="en-US" sz="800" b="1" dirty="0">
                <a:solidFill>
                  <a:srgbClr val="00B0F0"/>
                </a:solidFill>
                <a:latin typeface="+mj-ea"/>
                <a:ea typeface="+mn-ea"/>
              </a:endParaRPr>
            </a:p>
          </p:txBody>
        </p:sp>
      </p:grpSp>
      <p:sp>
        <p:nvSpPr>
          <p:cNvPr id="48" name="矩形 47"/>
          <p:cNvSpPr/>
          <p:nvPr/>
        </p:nvSpPr>
        <p:spPr>
          <a:xfrm>
            <a:off x="2716213" y="-228600"/>
            <a:ext cx="4143375" cy="28733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9943" name="组合 2"/>
          <p:cNvGrpSpPr>
            <a:grpSpLocks/>
          </p:cNvGrpSpPr>
          <p:nvPr/>
        </p:nvGrpSpPr>
        <p:grpSpPr bwMode="auto">
          <a:xfrm>
            <a:off x="574675" y="1916113"/>
            <a:ext cx="1144588" cy="971550"/>
            <a:chOff x="590121" y="1916466"/>
            <a:chExt cx="1145079" cy="971203"/>
          </a:xfrm>
        </p:grpSpPr>
        <p:sp>
          <p:nvSpPr>
            <p:cNvPr id="14" name="Rectangle 12"/>
            <p:cNvSpPr/>
            <p:nvPr/>
          </p:nvSpPr>
          <p:spPr bwMode="auto">
            <a:xfrm>
              <a:off x="590121" y="1916466"/>
              <a:ext cx="1145079" cy="971203"/>
            </a:xfrm>
            <a:prstGeom prst="rect">
              <a:avLst/>
            </a:prstGeom>
            <a:solidFill>
              <a:srgbClr val="ED532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65" tIns="34283" rIns="68565" bIns="34283" anchor="ctr"/>
            <a:lstStyle/>
            <a:p>
              <a:pPr algn="ctr" defTabSz="685466">
                <a:defRPr/>
              </a:pPr>
              <a:endParaRPr lang="en-US" sz="1700" dirty="0">
                <a:gradFill>
                  <a:gsLst>
                    <a:gs pos="0">
                      <a:srgbClr val="FFFFFF"/>
                    </a:gs>
                    <a:gs pos="100000">
                      <a:srgbClr val="FFFFFF"/>
                    </a:gs>
                  </a:gsLst>
                  <a:lin ang="5400000" scaled="0"/>
                </a:gradFill>
              </a:endParaRPr>
            </a:p>
          </p:txBody>
        </p:sp>
        <p:sp>
          <p:nvSpPr>
            <p:cNvPr id="2" name="矩形 1"/>
            <p:cNvSpPr/>
            <p:nvPr/>
          </p:nvSpPr>
          <p:spPr>
            <a:xfrm>
              <a:off x="814055" y="2149745"/>
              <a:ext cx="667036" cy="504645"/>
            </a:xfrm>
            <a:prstGeom prst="rect">
              <a:avLst/>
            </a:prstGeom>
            <a:solidFill>
              <a:srgbClr val="ED5326"/>
            </a:solidFill>
            <a:ln w="101600" cap="rnd">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65" tIns="34283" rIns="68565" bIns="34283" anchor="ctr"/>
            <a:lstStyle/>
            <a:p>
              <a:pPr algn="ctr" defTabSz="685466">
                <a:defRPr/>
              </a:pPr>
              <a:endParaRPr lang="zh-CN" altLang="en-US" sz="1700">
                <a:gradFill>
                  <a:gsLst>
                    <a:gs pos="0">
                      <a:srgbClr val="FFFFFF"/>
                    </a:gs>
                    <a:gs pos="100000">
                      <a:srgbClr val="FFFFFF"/>
                    </a:gs>
                  </a:gsLst>
                  <a:lin ang="5400000" scaled="0"/>
                </a:gradFill>
              </a:endParaRPr>
            </a:p>
          </p:txBody>
        </p:sp>
        <p:sp>
          <p:nvSpPr>
            <p:cNvPr id="9" name="乘号 8"/>
            <p:cNvSpPr/>
            <p:nvPr/>
          </p:nvSpPr>
          <p:spPr>
            <a:xfrm>
              <a:off x="917286" y="2235439"/>
              <a:ext cx="490748" cy="333256"/>
            </a:xfrm>
            <a:prstGeom prst="mathMultiply">
              <a:avLst/>
            </a:prstGeom>
            <a:solidFill>
              <a:schemeClr val="bg1"/>
            </a:solidFill>
            <a:ln w="12700" cap="rnd" cmpd="sng">
              <a:no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5" name="标题 1"/>
          <p:cNvSpPr txBox="1">
            <a:spLocks/>
          </p:cNvSpPr>
          <p:nvPr/>
        </p:nvSpPr>
        <p:spPr bwMode="auto">
          <a:xfrm>
            <a:off x="261938" y="363538"/>
            <a:ext cx="8964612" cy="922337"/>
          </a:xfrm>
          <a:prstGeom prst="rect">
            <a:avLst/>
          </a:prstGeom>
          <a:noFill/>
          <a:ln w="9525">
            <a:noFill/>
            <a:miter lim="800000"/>
            <a:headEnd/>
            <a:tailEnd/>
          </a:ln>
        </p:spPr>
        <p:txBody>
          <a:bodyPr anchor="ctr"/>
          <a:lstStyle/>
          <a:p>
            <a:r>
              <a:rPr lang="zh-CN" altLang="en-US" sz="2800" b="1">
                <a:solidFill>
                  <a:srgbClr val="00B0F0"/>
                </a:solidFill>
                <a:latin typeface="微软雅黑" pitchFamily="34" charset="-122"/>
                <a:ea typeface="微软雅黑" pitchFamily="34" charset="-122"/>
              </a:rPr>
              <a:t>注意事项</a:t>
            </a:r>
            <a:r>
              <a:rPr lang="en-US" altLang="zh-CN" sz="2800" b="1">
                <a:solidFill>
                  <a:srgbClr val="00B0F0"/>
                </a:solidFill>
                <a:latin typeface="微软雅黑" pitchFamily="34" charset="-122"/>
                <a:ea typeface="微软雅黑" pitchFamily="34" charset="-122"/>
              </a:rPr>
              <a:t>:</a:t>
            </a:r>
            <a:endParaRPr lang="zh-CN" altLang="en-US" b="1">
              <a:solidFill>
                <a:srgbClr val="00B0F0"/>
              </a:solidFill>
              <a:latin typeface="微软雅黑" pitchFamily="34" charset="-122"/>
              <a:ea typeface="微软雅黑" pitchFamily="34" charset="-122"/>
            </a:endParaRPr>
          </a:p>
        </p:txBody>
      </p:sp>
      <p:sp>
        <p:nvSpPr>
          <p:cNvPr id="114" name="文本框 38"/>
          <p:cNvSpPr txBox="1">
            <a:spLocks noChangeArrowheads="1"/>
          </p:cNvSpPr>
          <p:nvPr/>
        </p:nvSpPr>
        <p:spPr bwMode="auto">
          <a:xfrm>
            <a:off x="5468938" y="461963"/>
            <a:ext cx="942975" cy="830262"/>
          </a:xfrm>
          <a:prstGeom prst="rect">
            <a:avLst/>
          </a:prstGeom>
          <a:solidFill>
            <a:srgbClr val="00B0F0"/>
          </a:solidFill>
          <a:ln w="9525">
            <a:noFill/>
            <a:miter lim="800000"/>
            <a:headEnd/>
            <a:tailEnd/>
          </a:ln>
        </p:spPr>
        <p:txBody>
          <a:bodyPr>
            <a:spAutoFit/>
          </a:bodyPr>
          <a:lstStyle/>
          <a:p>
            <a:pPr algn="ctr"/>
            <a:r>
              <a:rPr lang="zh-CN" altLang="en-US" sz="2400" b="1">
                <a:solidFill>
                  <a:schemeClr val="bg1"/>
                </a:solidFill>
                <a:latin typeface="微软雅黑" pitchFamily="34" charset="-122"/>
                <a:ea typeface="微软雅黑" pitchFamily="34" charset="-122"/>
                <a:hlinkClick r:id="rId2" action="ppaction://hlinkfile"/>
              </a:rPr>
              <a:t>登录申请</a:t>
            </a:r>
            <a:endParaRPr lang="zh-CN" altLang="en-US" sz="2400" b="1">
              <a:solidFill>
                <a:schemeClr val="bg1"/>
              </a:solidFill>
              <a:latin typeface="微软雅黑" pitchFamily="34" charset="-122"/>
              <a:ea typeface="微软雅黑" pitchFamily="34" charset="-122"/>
            </a:endParaRPr>
          </a:p>
        </p:txBody>
      </p:sp>
      <p:grpSp>
        <p:nvGrpSpPr>
          <p:cNvPr id="3" name="组合 2"/>
          <p:cNvGrpSpPr>
            <a:grpSpLocks/>
          </p:cNvGrpSpPr>
          <p:nvPr/>
        </p:nvGrpSpPr>
        <p:grpSpPr bwMode="auto">
          <a:xfrm>
            <a:off x="-180975" y="1285875"/>
            <a:ext cx="9937750" cy="2803525"/>
            <a:chOff x="-180528" y="1285117"/>
            <a:chExt cx="9937105" cy="2804429"/>
          </a:xfrm>
        </p:grpSpPr>
        <p:cxnSp>
          <p:nvCxnSpPr>
            <p:cNvPr id="39" name="直接连接符 38"/>
            <p:cNvCxnSpPr/>
            <p:nvPr/>
          </p:nvCxnSpPr>
          <p:spPr>
            <a:xfrm flipH="1">
              <a:off x="8172355" y="2852485"/>
              <a:ext cx="1584222" cy="0"/>
            </a:xfrm>
            <a:prstGeom prst="line">
              <a:avLst/>
            </a:prstGeom>
            <a:ln w="28575">
              <a:solidFill>
                <a:srgbClr val="21A3D0"/>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180528" y="2704800"/>
              <a:ext cx="2831916" cy="1384746"/>
            </a:xfrm>
            <a:prstGeom prst="line">
              <a:avLst/>
            </a:prstGeom>
            <a:ln w="28575">
              <a:solidFill>
                <a:srgbClr val="21A3D0"/>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2651388" y="2704800"/>
              <a:ext cx="2369984" cy="144510"/>
            </a:xfrm>
            <a:prstGeom prst="line">
              <a:avLst/>
            </a:prstGeom>
            <a:ln w="28575">
              <a:solidFill>
                <a:srgbClr val="21A3D0"/>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5021372" y="1429627"/>
              <a:ext cx="766712" cy="1470499"/>
            </a:xfrm>
            <a:prstGeom prst="line">
              <a:avLst/>
            </a:prstGeom>
            <a:ln w="28575">
              <a:solidFill>
                <a:srgbClr val="21A3D0"/>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endCxn id="109" idx="1"/>
            </p:cNvCxnSpPr>
            <p:nvPr/>
          </p:nvCxnSpPr>
          <p:spPr>
            <a:xfrm>
              <a:off x="5940475" y="1429627"/>
              <a:ext cx="2130287" cy="1318050"/>
            </a:xfrm>
            <a:prstGeom prst="line">
              <a:avLst/>
            </a:prstGeom>
            <a:ln w="28575">
              <a:solidFill>
                <a:srgbClr val="21A3D0"/>
              </a:solidFill>
            </a:ln>
          </p:spPr>
          <p:style>
            <a:lnRef idx="1">
              <a:schemeClr val="accent1"/>
            </a:lnRef>
            <a:fillRef idx="0">
              <a:schemeClr val="accent1"/>
            </a:fillRef>
            <a:effectRef idx="0">
              <a:schemeClr val="accent1"/>
            </a:effectRef>
            <a:fontRef idx="minor">
              <a:schemeClr val="tx1"/>
            </a:fontRef>
          </p:style>
        </p:cxnSp>
        <p:sp>
          <p:nvSpPr>
            <p:cNvPr id="104" name="椭圆 103"/>
            <p:cNvSpPr/>
            <p:nvPr/>
          </p:nvSpPr>
          <p:spPr>
            <a:xfrm>
              <a:off x="2506936" y="2560291"/>
              <a:ext cx="288906" cy="289018"/>
            </a:xfrm>
            <a:prstGeom prst="ellipse">
              <a:avLst/>
            </a:prstGeom>
            <a:solidFill>
              <a:srgbClr val="2B2E30"/>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05" name="椭圆 104"/>
            <p:cNvSpPr/>
            <p:nvPr/>
          </p:nvSpPr>
          <p:spPr>
            <a:xfrm>
              <a:off x="4878507" y="2755616"/>
              <a:ext cx="287318" cy="287431"/>
            </a:xfrm>
            <a:prstGeom prst="ellipse">
              <a:avLst/>
            </a:prstGeom>
            <a:solidFill>
              <a:srgbClr val="2B2E30"/>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08" name="椭圆 107"/>
            <p:cNvSpPr/>
            <p:nvPr/>
          </p:nvSpPr>
          <p:spPr>
            <a:xfrm>
              <a:off x="5796022" y="1285117"/>
              <a:ext cx="288906" cy="287431"/>
            </a:xfrm>
            <a:prstGeom prst="ellipse">
              <a:avLst/>
            </a:prstGeom>
            <a:solidFill>
              <a:srgbClr val="2B2E30"/>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09" name="椭圆 108"/>
            <p:cNvSpPr/>
            <p:nvPr/>
          </p:nvSpPr>
          <p:spPr>
            <a:xfrm>
              <a:off x="8027902" y="2704800"/>
              <a:ext cx="288906" cy="287431"/>
            </a:xfrm>
            <a:prstGeom prst="ellipse">
              <a:avLst/>
            </a:prstGeom>
            <a:solidFill>
              <a:srgbClr val="2B2E30"/>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42012" name="文本框 36"/>
            <p:cNvSpPr txBox="1">
              <a:spLocks noChangeArrowheads="1"/>
            </p:cNvSpPr>
            <p:nvPr/>
          </p:nvSpPr>
          <p:spPr bwMode="auto">
            <a:xfrm>
              <a:off x="2240205" y="1672555"/>
              <a:ext cx="805937" cy="830997"/>
            </a:xfrm>
            <a:prstGeom prst="rect">
              <a:avLst/>
            </a:prstGeom>
            <a:solidFill>
              <a:srgbClr val="00B0F0"/>
            </a:solidFill>
            <a:ln w="9525">
              <a:noFill/>
              <a:miter lim="800000"/>
              <a:headEnd/>
              <a:tailEnd/>
            </a:ln>
          </p:spPr>
          <p:txBody>
            <a:bodyPr>
              <a:spAutoFit/>
            </a:bodyPr>
            <a:lstStyle/>
            <a:p>
              <a:pPr algn="ctr"/>
              <a:r>
                <a:rPr lang="zh-CN" altLang="en-US" sz="2400" b="1">
                  <a:solidFill>
                    <a:schemeClr val="bg1"/>
                  </a:solidFill>
                  <a:latin typeface="微软雅黑" pitchFamily="34" charset="-122"/>
                  <a:ea typeface="微软雅黑" pitchFamily="34" charset="-122"/>
                </a:rPr>
                <a:t>阅读公告</a:t>
              </a:r>
            </a:p>
          </p:txBody>
        </p:sp>
        <p:sp>
          <p:nvSpPr>
            <p:cNvPr id="42013" name="文本框 37"/>
            <p:cNvSpPr txBox="1">
              <a:spLocks noChangeArrowheads="1"/>
            </p:cNvSpPr>
            <p:nvPr/>
          </p:nvSpPr>
          <p:spPr bwMode="auto">
            <a:xfrm>
              <a:off x="4339313" y="1661899"/>
              <a:ext cx="808751" cy="830997"/>
            </a:xfrm>
            <a:prstGeom prst="rect">
              <a:avLst/>
            </a:prstGeom>
            <a:solidFill>
              <a:srgbClr val="00B0F0"/>
            </a:solidFill>
            <a:ln w="9525">
              <a:noFill/>
              <a:miter lim="800000"/>
              <a:headEnd/>
              <a:tailEnd/>
            </a:ln>
          </p:spPr>
          <p:txBody>
            <a:bodyPr>
              <a:spAutoFit/>
            </a:bodyPr>
            <a:lstStyle/>
            <a:p>
              <a:pPr algn="ctr"/>
              <a:r>
                <a:rPr lang="zh-CN" altLang="en-US" sz="2400" b="1">
                  <a:solidFill>
                    <a:schemeClr val="bg1"/>
                  </a:solidFill>
                  <a:latin typeface="微软雅黑" pitchFamily="34" charset="-122"/>
                  <a:ea typeface="微软雅黑" pitchFamily="34" charset="-122"/>
                </a:rPr>
                <a:t>在线注册</a:t>
              </a:r>
            </a:p>
          </p:txBody>
        </p:sp>
        <p:sp>
          <p:nvSpPr>
            <p:cNvPr id="42014" name="文本框 39"/>
            <p:cNvSpPr txBox="1">
              <a:spLocks noChangeArrowheads="1"/>
            </p:cNvSpPr>
            <p:nvPr/>
          </p:nvSpPr>
          <p:spPr bwMode="auto">
            <a:xfrm>
              <a:off x="7854504" y="1748745"/>
              <a:ext cx="946568" cy="830997"/>
            </a:xfrm>
            <a:prstGeom prst="rect">
              <a:avLst/>
            </a:prstGeom>
            <a:solidFill>
              <a:srgbClr val="00B0F0"/>
            </a:solidFill>
            <a:ln w="9525">
              <a:noFill/>
              <a:miter lim="800000"/>
              <a:headEnd/>
              <a:tailEnd/>
            </a:ln>
          </p:spPr>
          <p:txBody>
            <a:bodyPr>
              <a:spAutoFit/>
            </a:bodyPr>
            <a:lstStyle/>
            <a:p>
              <a:pPr algn="ctr"/>
              <a:r>
                <a:rPr lang="zh-CN" altLang="en-US" sz="2400" b="1">
                  <a:solidFill>
                    <a:schemeClr val="bg1"/>
                  </a:solidFill>
                  <a:latin typeface="微软雅黑" pitchFamily="34" charset="-122"/>
                  <a:ea typeface="微软雅黑" pitchFamily="34" charset="-122"/>
                </a:rPr>
                <a:t>打印提交</a:t>
              </a:r>
            </a:p>
          </p:txBody>
        </p:sp>
      </p:grpSp>
      <p:cxnSp>
        <p:nvCxnSpPr>
          <p:cNvPr id="4" name="直接连接符 3"/>
          <p:cNvCxnSpPr/>
          <p:nvPr/>
        </p:nvCxnSpPr>
        <p:spPr>
          <a:xfrm>
            <a:off x="2643188" y="2849563"/>
            <a:ext cx="0" cy="2379662"/>
          </a:xfrm>
          <a:prstGeom prst="line">
            <a:avLst/>
          </a:prstGeom>
          <a:ln w="12700">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940425" y="1617663"/>
            <a:ext cx="0" cy="1281112"/>
          </a:xfrm>
          <a:prstGeom prst="line">
            <a:avLst/>
          </a:prstGeom>
          <a:ln w="12700">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181975" y="2992438"/>
            <a:ext cx="0" cy="1046162"/>
          </a:xfrm>
          <a:prstGeom prst="line">
            <a:avLst/>
          </a:prstGeom>
          <a:ln w="12700">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971550" y="3749675"/>
            <a:ext cx="1536700" cy="2030413"/>
          </a:xfrm>
          <a:prstGeom prst="rect">
            <a:avLst/>
          </a:prstGeom>
          <a:noFill/>
        </p:spPr>
        <p:txBody>
          <a:bodyPr>
            <a:spAutoFit/>
          </a:bodyPr>
          <a:lstStyle/>
          <a:p>
            <a:pPr fontAlgn="auto">
              <a:spcBef>
                <a:spcPts val="0"/>
              </a:spcBef>
              <a:spcAft>
                <a:spcPts val="0"/>
              </a:spcAft>
              <a:defRPr/>
            </a:pPr>
            <a:r>
              <a:rPr lang="zh-CN" altLang="en-US" dirty="0">
                <a:solidFill>
                  <a:schemeClr val="tx1">
                    <a:lumMod val="65000"/>
                    <a:lumOff val="35000"/>
                  </a:schemeClr>
                </a:solidFill>
                <a:latin typeface="微软雅黑" pitchFamily="34" charset="-122"/>
                <a:ea typeface="微软雅黑" pitchFamily="34" charset="-122"/>
              </a:rPr>
              <a:t>书面材料与网上材料</a:t>
            </a:r>
            <a:r>
              <a:rPr lang="zh-CN" altLang="en-US" b="1" dirty="0">
                <a:solidFill>
                  <a:srgbClr val="00B0F0"/>
                </a:solidFill>
                <a:latin typeface="微软雅黑" pitchFamily="34" charset="-122"/>
                <a:ea typeface="微软雅黑" pitchFamily="34" charset="-122"/>
              </a:rPr>
              <a:t>必须</a:t>
            </a:r>
            <a:r>
              <a:rPr lang="zh-CN" altLang="en-US" dirty="0">
                <a:solidFill>
                  <a:schemeClr val="tx1">
                    <a:lumMod val="65000"/>
                    <a:lumOff val="35000"/>
                  </a:schemeClr>
                </a:solidFill>
                <a:latin typeface="微软雅黑" pitchFamily="34" charset="-122"/>
                <a:ea typeface="微软雅黑" pitchFamily="34" charset="-122"/>
              </a:rPr>
              <a:t>完全一致，若出现不一致情况，申请资格将被取消。</a:t>
            </a:r>
          </a:p>
        </p:txBody>
      </p:sp>
      <p:sp>
        <p:nvSpPr>
          <p:cNvPr id="27" name="TextBox 26"/>
          <p:cNvSpPr txBox="1"/>
          <p:nvPr/>
        </p:nvSpPr>
        <p:spPr>
          <a:xfrm>
            <a:off x="5583238" y="2968625"/>
            <a:ext cx="1427162" cy="2032000"/>
          </a:xfrm>
          <a:prstGeom prst="rect">
            <a:avLst/>
          </a:prstGeom>
          <a:noFill/>
        </p:spPr>
        <p:txBody>
          <a:bodyPr>
            <a:spAutoFit/>
          </a:bodyPr>
          <a:lstStyle/>
          <a:p>
            <a:pPr fontAlgn="auto">
              <a:spcBef>
                <a:spcPts val="0"/>
              </a:spcBef>
              <a:spcAft>
                <a:spcPts val="0"/>
              </a:spcAft>
              <a:defRPr/>
            </a:pPr>
            <a:r>
              <a:rPr lang="zh-CN" altLang="en-US" dirty="0">
                <a:solidFill>
                  <a:schemeClr val="tx1">
                    <a:lumMod val="65000"/>
                    <a:lumOff val="35000"/>
                  </a:schemeClr>
                </a:solidFill>
                <a:latin typeface="微软雅黑" pitchFamily="34" charset="-122"/>
                <a:ea typeface="微软雅黑" pitchFamily="34" charset="-122"/>
              </a:rPr>
              <a:t>网上申请时可先保存并修改，待最终</a:t>
            </a:r>
            <a:r>
              <a:rPr lang="zh-CN" altLang="en-US" b="1" dirty="0">
                <a:solidFill>
                  <a:srgbClr val="00B0F0"/>
                </a:solidFill>
                <a:latin typeface="微软雅黑" pitchFamily="34" charset="-122"/>
                <a:ea typeface="微软雅黑" pitchFamily="34" charset="-122"/>
              </a:rPr>
              <a:t>确认无误</a:t>
            </a:r>
            <a:r>
              <a:rPr lang="zh-CN" altLang="en-US" dirty="0">
                <a:solidFill>
                  <a:schemeClr val="tx1">
                    <a:lumMod val="65000"/>
                    <a:lumOff val="35000"/>
                  </a:schemeClr>
                </a:solidFill>
                <a:latin typeface="微软雅黑" pitchFamily="34" charset="-122"/>
                <a:ea typeface="微软雅黑" pitchFamily="34" charset="-122"/>
              </a:rPr>
              <a:t>后再提交打印，签名处须手写。</a:t>
            </a:r>
          </a:p>
        </p:txBody>
      </p:sp>
      <p:sp>
        <p:nvSpPr>
          <p:cNvPr id="28" name="TextBox 27"/>
          <p:cNvSpPr txBox="1"/>
          <p:nvPr/>
        </p:nvSpPr>
        <p:spPr>
          <a:xfrm>
            <a:off x="7354888" y="4079875"/>
            <a:ext cx="1655762" cy="2032000"/>
          </a:xfrm>
          <a:prstGeom prst="rect">
            <a:avLst/>
          </a:prstGeom>
          <a:noFill/>
        </p:spPr>
        <p:txBody>
          <a:bodyPr>
            <a:spAutoFit/>
          </a:bodyPr>
          <a:lstStyle/>
          <a:p>
            <a:pPr fontAlgn="auto">
              <a:spcBef>
                <a:spcPts val="0"/>
              </a:spcBef>
              <a:spcAft>
                <a:spcPts val="0"/>
              </a:spcAft>
              <a:defRPr/>
            </a:pPr>
            <a:r>
              <a:rPr lang="zh-CN" altLang="en-US" b="1" dirty="0">
                <a:solidFill>
                  <a:srgbClr val="00B0F0"/>
                </a:solidFill>
                <a:latin typeface="微软雅黑" pitchFamily="34" charset="-122"/>
                <a:ea typeface="微软雅黑" pitchFamily="34" charset="-122"/>
              </a:rPr>
              <a:t>按照学校规定流程递交打印材料</a:t>
            </a:r>
            <a:r>
              <a:rPr lang="zh-CN" altLang="en-US" dirty="0">
                <a:solidFill>
                  <a:schemeClr val="tx1">
                    <a:lumMod val="65000"/>
                    <a:lumOff val="35000"/>
                  </a:schemeClr>
                </a:solidFill>
                <a:latin typeface="微软雅黑" pitchFamily="34" charset="-122"/>
                <a:ea typeface="微软雅黑" pitchFamily="34" charset="-122"/>
              </a:rPr>
              <a:t>，由学校统一邮寄，基金会不接受直接递交或转交的材料。</a:t>
            </a:r>
          </a:p>
        </p:txBody>
      </p:sp>
      <p:sp>
        <p:nvSpPr>
          <p:cNvPr id="32" name="标题 1"/>
          <p:cNvSpPr>
            <a:spLocks noGrp="1"/>
          </p:cNvSpPr>
          <p:nvPr>
            <p:ph type="title"/>
          </p:nvPr>
        </p:nvSpPr>
        <p:spPr>
          <a:xfrm>
            <a:off x="500063" y="-357188"/>
            <a:ext cx="8229600" cy="1143001"/>
          </a:xfrm>
        </p:spPr>
        <p:txBody>
          <a:bodyPr rtlCol="0">
            <a:normAutofit/>
          </a:bodyPr>
          <a:lstStyle/>
          <a:p>
            <a:pPr eaLnBrk="1" fontAlgn="auto" hangingPunct="1">
              <a:spcAft>
                <a:spcPts val="0"/>
              </a:spcAft>
              <a:defRPr/>
            </a:pPr>
            <a:r>
              <a:rPr lang="zh-CN" altLang="en-US" sz="1400" b="1" dirty="0" smtClean="0">
                <a:solidFill>
                  <a:srgbClr val="00B0F0"/>
                </a:solidFill>
                <a:latin typeface="+mj-ea"/>
              </a:rPr>
              <a:t>华   民   慈   善   基   金   会</a:t>
            </a:r>
            <a:endParaRPr lang="zh-CN" altLang="en-US" sz="1400" b="1" dirty="0">
              <a:solidFill>
                <a:srgbClr val="00B0F0"/>
              </a:solidFill>
              <a:latin typeface="+mj-ea"/>
            </a:endParaRPr>
          </a:p>
        </p:txBody>
      </p:sp>
      <p:grpSp>
        <p:nvGrpSpPr>
          <p:cNvPr id="41995" name="组合 32"/>
          <p:cNvGrpSpPr>
            <a:grpSpLocks/>
          </p:cNvGrpSpPr>
          <p:nvPr/>
        </p:nvGrpSpPr>
        <p:grpSpPr bwMode="auto">
          <a:xfrm>
            <a:off x="571500" y="5715000"/>
            <a:ext cx="8229600" cy="1500188"/>
            <a:chOff x="571472" y="5715000"/>
            <a:chExt cx="8229600" cy="1500206"/>
          </a:xfrm>
        </p:grpSpPr>
        <p:sp>
          <p:nvSpPr>
            <p:cNvPr id="34" name="矩形 33"/>
            <p:cNvSpPr/>
            <p:nvPr/>
          </p:nvSpPr>
          <p:spPr>
            <a:xfrm>
              <a:off x="2500285" y="6415096"/>
              <a:ext cx="4510087" cy="5588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001" name="标题 1"/>
            <p:cNvSpPr txBox="1">
              <a:spLocks/>
            </p:cNvSpPr>
            <p:nvPr/>
          </p:nvSpPr>
          <p:spPr bwMode="auto">
            <a:xfrm>
              <a:off x="571472" y="6072206"/>
              <a:ext cx="8229600" cy="1143000"/>
            </a:xfrm>
            <a:prstGeom prst="rect">
              <a:avLst/>
            </a:prstGeom>
            <a:noFill/>
            <a:ln w="9525">
              <a:noFill/>
              <a:miter lim="800000"/>
              <a:headEnd/>
              <a:tailEnd/>
            </a:ln>
          </p:spPr>
          <p:txBody>
            <a:bodyPr anchor="ctr"/>
            <a:lstStyle/>
            <a:p>
              <a:pPr algn="ctr"/>
              <a:r>
                <a:rPr lang="en-US" altLang="zh-CN" sz="1600" b="1">
                  <a:solidFill>
                    <a:schemeClr val="bg1"/>
                  </a:solidFill>
                  <a:latin typeface="Comic Sans MS" pitchFamily="66" charset="0"/>
                  <a:ea typeface="Arial Unicode MS" pitchFamily="34" charset="-122"/>
                  <a:cs typeface="Arial" charset="0"/>
                </a:rPr>
                <a:t> HuaMin   Charity   Foundation</a:t>
              </a:r>
              <a:endParaRPr lang="zh-CN" altLang="en-US" sz="1600" b="1">
                <a:solidFill>
                  <a:schemeClr val="bg1"/>
                </a:solidFill>
                <a:latin typeface="Comic Sans MS" pitchFamily="66" charset="0"/>
                <a:ea typeface="Arial Unicode MS" pitchFamily="34" charset="-122"/>
                <a:cs typeface="Arial" charset="0"/>
              </a:endParaRPr>
            </a:p>
          </p:txBody>
        </p:sp>
        <p:sp>
          <p:nvSpPr>
            <p:cNvPr id="36" name="标题 1"/>
            <p:cNvSpPr txBox="1">
              <a:spLocks/>
            </p:cNvSpPr>
            <p:nvPr/>
          </p:nvSpPr>
          <p:spPr>
            <a:xfrm>
              <a:off x="571472" y="5715000"/>
              <a:ext cx="8229600" cy="1143014"/>
            </a:xfrm>
            <a:prstGeom prst="rect">
              <a:avLst/>
            </a:prstGeom>
          </p:spPr>
          <p:txBody>
            <a:bodyPr anchor="ctr">
              <a:normAutofit/>
            </a:bodyPr>
            <a:lstStyle/>
            <a:p>
              <a:pPr algn="ctr" fontAlgn="auto">
                <a:spcAft>
                  <a:spcPts val="0"/>
                </a:spcAft>
                <a:defRPr/>
              </a:pPr>
              <a:endParaRPr lang="zh-CN" altLang="en-US" sz="800" b="1" dirty="0">
                <a:solidFill>
                  <a:srgbClr val="00B0F0"/>
                </a:solidFill>
                <a:latin typeface="+mj-ea"/>
                <a:ea typeface="+mn-ea"/>
              </a:endParaRPr>
            </a:p>
          </p:txBody>
        </p:sp>
      </p:grpSp>
      <p:sp>
        <p:nvSpPr>
          <p:cNvPr id="38" name="矩形 37"/>
          <p:cNvSpPr/>
          <p:nvPr/>
        </p:nvSpPr>
        <p:spPr>
          <a:xfrm>
            <a:off x="2716213" y="-228600"/>
            <a:ext cx="4143375" cy="28733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0B0F0"/>
              </a:solidFill>
            </a:endParaRPr>
          </a:p>
        </p:txBody>
      </p:sp>
      <p:cxnSp>
        <p:nvCxnSpPr>
          <p:cNvPr id="37" name="直接连接符 36"/>
          <p:cNvCxnSpPr/>
          <p:nvPr/>
        </p:nvCxnSpPr>
        <p:spPr>
          <a:xfrm>
            <a:off x="5021263" y="3043238"/>
            <a:ext cx="0" cy="1604962"/>
          </a:xfrm>
          <a:prstGeom prst="line">
            <a:avLst/>
          </a:prstGeom>
          <a:ln w="12700">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矩形 12"/>
          <p:cNvSpPr>
            <a:spLocks noChangeArrowheads="1"/>
          </p:cNvSpPr>
          <p:nvPr/>
        </p:nvSpPr>
        <p:spPr bwMode="auto">
          <a:xfrm>
            <a:off x="3635375" y="3357563"/>
            <a:ext cx="1301750" cy="2289175"/>
          </a:xfrm>
          <a:prstGeom prst="rect">
            <a:avLst/>
          </a:prstGeom>
          <a:noFill/>
          <a:ln w="9525">
            <a:noFill/>
            <a:miter lim="800000"/>
            <a:headEnd/>
            <a:tailEnd/>
          </a:ln>
        </p:spPr>
        <p:txBody>
          <a:bodyPr>
            <a:spAutoFit/>
          </a:bodyPr>
          <a:lstStyle/>
          <a:p>
            <a:r>
              <a:rPr lang="zh-CN" altLang="en-US">
                <a:solidFill>
                  <a:srgbClr val="595959"/>
                </a:solidFill>
                <a:latin typeface="微软雅黑" pitchFamily="34" charset="-122"/>
                <a:ea typeface="微软雅黑" pitchFamily="34" charset="-122"/>
              </a:rPr>
              <a:t>注册时请认真检查注册信息是否输入准确并牢记自己的登录名和密码 。</a:t>
            </a:r>
          </a:p>
        </p:txBody>
      </p:sp>
      <p:sp>
        <p:nvSpPr>
          <p:cNvPr id="2" name="矩形 1"/>
          <p:cNvSpPr>
            <a:spLocks noChangeArrowheads="1"/>
          </p:cNvSpPr>
          <p:nvPr/>
        </p:nvSpPr>
        <p:spPr bwMode="auto">
          <a:xfrm>
            <a:off x="2457450" y="5780088"/>
            <a:ext cx="4639412" cy="369332"/>
          </a:xfrm>
          <a:prstGeom prst="rect">
            <a:avLst/>
          </a:prstGeom>
          <a:noFill/>
          <a:ln w="9525">
            <a:noFill/>
            <a:miter lim="800000"/>
            <a:headEnd/>
            <a:tailEnd/>
          </a:ln>
        </p:spPr>
        <p:txBody>
          <a:bodyPr wrap="none">
            <a:spAutoFit/>
          </a:bodyPr>
          <a:lstStyle/>
          <a:p>
            <a:r>
              <a:rPr lang="zh-CN" altLang="en-US" b="1" dirty="0" smtClean="0">
                <a:solidFill>
                  <a:srgbClr val="00B0F0"/>
                </a:solidFill>
                <a:latin typeface="微软雅黑" pitchFamily="34" charset="-122"/>
                <a:ea typeface="微软雅黑" pitchFamily="34" charset="-122"/>
              </a:rPr>
              <a:t>学生网</a:t>
            </a:r>
            <a:r>
              <a:rPr lang="zh-CN" altLang="en-US" b="1" dirty="0">
                <a:solidFill>
                  <a:srgbClr val="00B0F0"/>
                </a:solidFill>
                <a:latin typeface="微软雅黑" pitchFamily="34" charset="-122"/>
                <a:ea typeface="微软雅黑" pitchFamily="34" charset="-122"/>
              </a:rPr>
              <a:t>申时间：</a:t>
            </a:r>
            <a:r>
              <a:rPr lang="en-US" altLang="zh-CN" b="1" dirty="0" smtClean="0">
                <a:solidFill>
                  <a:srgbClr val="00B0F0"/>
                </a:solidFill>
                <a:latin typeface="微软雅黑" pitchFamily="34" charset="-122"/>
                <a:ea typeface="微软雅黑" pitchFamily="34" charset="-122"/>
              </a:rPr>
              <a:t>2016/04/15 </a:t>
            </a:r>
            <a:r>
              <a:rPr lang="en-US" altLang="zh-CN" b="1" dirty="0">
                <a:solidFill>
                  <a:srgbClr val="00B0F0"/>
                </a:solidFill>
                <a:latin typeface="微软雅黑" pitchFamily="34" charset="-122"/>
                <a:ea typeface="微软雅黑" pitchFamily="34" charset="-122"/>
              </a:rPr>
              <a:t>– </a:t>
            </a:r>
            <a:r>
              <a:rPr lang="en-US" altLang="zh-CN" b="1" dirty="0" smtClean="0">
                <a:solidFill>
                  <a:srgbClr val="00B0F0"/>
                </a:solidFill>
                <a:latin typeface="微软雅黑" pitchFamily="34" charset="-122"/>
                <a:ea typeface="微软雅黑" pitchFamily="34" charset="-122"/>
              </a:rPr>
              <a:t>2016/05/2</a:t>
            </a:r>
            <a:endParaRPr lang="zh-CN" altLang="en-US" dirty="0">
              <a:latin typeface="Calibri" pitchFamily="34"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4"/>
                                        </p:tgtEl>
                                        <p:attrNameLst>
                                          <p:attrName>style.visibility</p:attrName>
                                        </p:attrNameLst>
                                      </p:cBhvr>
                                      <p:to>
                                        <p:strVal val="visible"/>
                                      </p:to>
                                    </p:set>
                                    <p:animEffect transition="in" filter="fade">
                                      <p:cBhvr>
                                        <p:cTn id="12" dur="1000"/>
                                        <p:tgtEl>
                                          <p:spTgt spid="114"/>
                                        </p:tgtEl>
                                      </p:cBhvr>
                                    </p:animEffect>
                                    <p:anim calcmode="lin" valueType="num">
                                      <p:cBhvr>
                                        <p:cTn id="13" dur="1000" fill="hold"/>
                                        <p:tgtEl>
                                          <p:spTgt spid="114"/>
                                        </p:tgtEl>
                                        <p:attrNameLst>
                                          <p:attrName>ppt_x</p:attrName>
                                        </p:attrNameLst>
                                      </p:cBhvr>
                                      <p:tavLst>
                                        <p:tav tm="0">
                                          <p:val>
                                            <p:strVal val="#ppt_x"/>
                                          </p:val>
                                        </p:tav>
                                        <p:tav tm="100000">
                                          <p:val>
                                            <p:strVal val="#ppt_x"/>
                                          </p:val>
                                        </p:tav>
                                      </p:tavLst>
                                    </p:anim>
                                    <p:anim calcmode="lin" valueType="num">
                                      <p:cBhvr>
                                        <p:cTn id="14" dur="1000" fill="hold"/>
                                        <p:tgtEl>
                                          <p:spTgt spid="1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1000"/>
                                        <p:tgtEl>
                                          <p:spTgt spid="37"/>
                                        </p:tgtEl>
                                      </p:cBhvr>
                                    </p:animEffect>
                                    <p:anim calcmode="lin" valueType="num">
                                      <p:cBhvr>
                                        <p:cTn id="32" dur="1000" fill="hold"/>
                                        <p:tgtEl>
                                          <p:spTgt spid="37"/>
                                        </p:tgtEl>
                                        <p:attrNameLst>
                                          <p:attrName>ppt_x</p:attrName>
                                        </p:attrNameLst>
                                      </p:cBhvr>
                                      <p:tavLst>
                                        <p:tav tm="0">
                                          <p:val>
                                            <p:strVal val="#ppt_x"/>
                                          </p:val>
                                        </p:tav>
                                        <p:tav tm="100000">
                                          <p:val>
                                            <p:strVal val="#ppt_x"/>
                                          </p:val>
                                        </p:tav>
                                      </p:tavLst>
                                    </p:anim>
                                    <p:anim calcmode="lin" valueType="num">
                                      <p:cBhvr>
                                        <p:cTn id="33" dur="1000" fill="hold"/>
                                        <p:tgtEl>
                                          <p:spTgt spid="3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1000"/>
                                        <p:tgtEl>
                                          <p:spTgt spid="24"/>
                                        </p:tgtEl>
                                      </p:cBhvr>
                                    </p:animEffect>
                                    <p:anim calcmode="lin" valueType="num">
                                      <p:cBhvr>
                                        <p:cTn id="44" dur="1000" fill="hold"/>
                                        <p:tgtEl>
                                          <p:spTgt spid="24"/>
                                        </p:tgtEl>
                                        <p:attrNameLst>
                                          <p:attrName>ppt_x</p:attrName>
                                        </p:attrNameLst>
                                      </p:cBhvr>
                                      <p:tavLst>
                                        <p:tav tm="0">
                                          <p:val>
                                            <p:strVal val="#ppt_x"/>
                                          </p:val>
                                        </p:tav>
                                        <p:tav tm="100000">
                                          <p:val>
                                            <p:strVal val="#ppt_x"/>
                                          </p:val>
                                        </p:tav>
                                      </p:tavLst>
                                    </p:anim>
                                    <p:anim calcmode="lin" valueType="num">
                                      <p:cBhvr>
                                        <p:cTn id="45" dur="1000" fill="hold"/>
                                        <p:tgtEl>
                                          <p:spTgt spid="2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1000"/>
                                        <p:tgtEl>
                                          <p:spTgt spid="27"/>
                                        </p:tgtEl>
                                      </p:cBhvr>
                                    </p:animEffect>
                                    <p:anim calcmode="lin" valueType="num">
                                      <p:cBhvr>
                                        <p:cTn id="49" dur="1000" fill="hold"/>
                                        <p:tgtEl>
                                          <p:spTgt spid="27"/>
                                        </p:tgtEl>
                                        <p:attrNameLst>
                                          <p:attrName>ppt_x</p:attrName>
                                        </p:attrNameLst>
                                      </p:cBhvr>
                                      <p:tavLst>
                                        <p:tav tm="0">
                                          <p:val>
                                            <p:strVal val="#ppt_x"/>
                                          </p:val>
                                        </p:tav>
                                        <p:tav tm="100000">
                                          <p:val>
                                            <p:strVal val="#ppt_x"/>
                                          </p:val>
                                        </p:tav>
                                      </p:tavLst>
                                    </p:anim>
                                    <p:anim calcmode="lin" valueType="num">
                                      <p:cBhvr>
                                        <p:cTn id="5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1000"/>
                                        <p:tgtEl>
                                          <p:spTgt spid="25"/>
                                        </p:tgtEl>
                                      </p:cBhvr>
                                    </p:animEffect>
                                    <p:anim calcmode="lin" valueType="num">
                                      <p:cBhvr>
                                        <p:cTn id="56" dur="1000" fill="hold"/>
                                        <p:tgtEl>
                                          <p:spTgt spid="25"/>
                                        </p:tgtEl>
                                        <p:attrNameLst>
                                          <p:attrName>ppt_x</p:attrName>
                                        </p:attrNameLst>
                                      </p:cBhvr>
                                      <p:tavLst>
                                        <p:tav tm="0">
                                          <p:val>
                                            <p:strVal val="#ppt_x"/>
                                          </p:val>
                                        </p:tav>
                                        <p:tav tm="100000">
                                          <p:val>
                                            <p:strVal val="#ppt_x"/>
                                          </p:val>
                                        </p:tav>
                                      </p:tavLst>
                                    </p:anim>
                                    <p:anim calcmode="lin" valueType="num">
                                      <p:cBhvr>
                                        <p:cTn id="57" dur="1000" fill="hold"/>
                                        <p:tgtEl>
                                          <p:spTgt spid="25"/>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1000"/>
                                        <p:tgtEl>
                                          <p:spTgt spid="28"/>
                                        </p:tgtEl>
                                      </p:cBhvr>
                                    </p:animEffect>
                                    <p:anim calcmode="lin" valueType="num">
                                      <p:cBhvr>
                                        <p:cTn id="61" dur="1000" fill="hold"/>
                                        <p:tgtEl>
                                          <p:spTgt spid="28"/>
                                        </p:tgtEl>
                                        <p:attrNameLst>
                                          <p:attrName>ppt_x</p:attrName>
                                        </p:attrNameLst>
                                      </p:cBhvr>
                                      <p:tavLst>
                                        <p:tav tm="0">
                                          <p:val>
                                            <p:strVal val="#ppt_x"/>
                                          </p:val>
                                        </p:tav>
                                        <p:tav tm="100000">
                                          <p:val>
                                            <p:strVal val="#ppt_x"/>
                                          </p:val>
                                        </p:tav>
                                      </p:tavLst>
                                    </p:anim>
                                    <p:anim calcmode="lin" valueType="num">
                                      <p:cBhvr>
                                        <p:cTn id="6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fade">
                                      <p:cBhvr>
                                        <p:cTn id="67" dur="1000"/>
                                        <p:tgtEl>
                                          <p:spTgt spid="2"/>
                                        </p:tgtEl>
                                      </p:cBhvr>
                                    </p:animEffect>
                                    <p:anim calcmode="lin" valueType="num">
                                      <p:cBhvr>
                                        <p:cTn id="68" dur="1000" fill="hold"/>
                                        <p:tgtEl>
                                          <p:spTgt spid="2"/>
                                        </p:tgtEl>
                                        <p:attrNameLst>
                                          <p:attrName>ppt_x</p:attrName>
                                        </p:attrNameLst>
                                      </p:cBhvr>
                                      <p:tavLst>
                                        <p:tav tm="0">
                                          <p:val>
                                            <p:strVal val="#ppt_x"/>
                                          </p:val>
                                        </p:tav>
                                        <p:tav tm="100000">
                                          <p:val>
                                            <p:strVal val="#ppt_x"/>
                                          </p:val>
                                        </p:tav>
                                      </p:tavLst>
                                    </p:anim>
                                    <p:anim calcmode="lin" valueType="num">
                                      <p:cBhvr>
                                        <p:cTn id="6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7" grpId="0"/>
      <p:bldP spid="27" grpId="0"/>
      <p:bldP spid="28" grpId="0"/>
      <p:bldP spid="13"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标题 1"/>
          <p:cNvSpPr txBox="1">
            <a:spLocks/>
          </p:cNvSpPr>
          <p:nvPr/>
        </p:nvSpPr>
        <p:spPr bwMode="auto">
          <a:xfrm>
            <a:off x="571500" y="6072188"/>
            <a:ext cx="8229600" cy="1143000"/>
          </a:xfrm>
          <a:prstGeom prst="rect">
            <a:avLst/>
          </a:prstGeom>
          <a:noFill/>
          <a:ln w="9525">
            <a:noFill/>
            <a:miter lim="800000"/>
            <a:headEnd/>
            <a:tailEnd/>
          </a:ln>
        </p:spPr>
        <p:txBody>
          <a:bodyPr anchor="ctr"/>
          <a:lstStyle/>
          <a:p>
            <a:pPr algn="ctr"/>
            <a:r>
              <a:rPr lang="en-US" altLang="zh-CN" sz="1600" b="1">
                <a:solidFill>
                  <a:schemeClr val="bg1"/>
                </a:solidFill>
                <a:latin typeface="Comic Sans MS" pitchFamily="66" charset="0"/>
                <a:ea typeface="Arial Unicode MS" pitchFamily="34" charset="-122"/>
                <a:cs typeface="Arial" charset="0"/>
              </a:rPr>
              <a:t> HuaMin   Charity   Foundation</a:t>
            </a:r>
            <a:endParaRPr lang="zh-CN" altLang="en-US" sz="1600" b="1">
              <a:solidFill>
                <a:schemeClr val="bg1"/>
              </a:solidFill>
              <a:latin typeface="Comic Sans MS" pitchFamily="66" charset="0"/>
              <a:ea typeface="Arial Unicode MS" pitchFamily="34" charset="-122"/>
              <a:cs typeface="Arial" charset="0"/>
            </a:endParaRPr>
          </a:p>
        </p:txBody>
      </p:sp>
      <p:sp>
        <p:nvSpPr>
          <p:cNvPr id="40983" name="标题 1"/>
          <p:cNvSpPr txBox="1">
            <a:spLocks/>
          </p:cNvSpPr>
          <p:nvPr/>
        </p:nvSpPr>
        <p:spPr bwMode="auto">
          <a:xfrm>
            <a:off x="395288" y="260350"/>
            <a:ext cx="8964612" cy="920750"/>
          </a:xfrm>
          <a:prstGeom prst="rect">
            <a:avLst/>
          </a:prstGeom>
          <a:noFill/>
          <a:ln w="9525">
            <a:noFill/>
            <a:miter lim="800000"/>
            <a:headEnd/>
            <a:tailEnd/>
          </a:ln>
        </p:spPr>
        <p:txBody>
          <a:bodyPr anchor="ctr"/>
          <a:lstStyle/>
          <a:p>
            <a:r>
              <a:rPr lang="zh-CN" altLang="en-US" sz="2800" b="1" dirty="0" smtClean="0">
                <a:solidFill>
                  <a:srgbClr val="00B0F0"/>
                </a:solidFill>
                <a:latin typeface="微软雅黑" pitchFamily="34" charset="-122"/>
                <a:ea typeface="微软雅黑" pitchFamily="34" charset="-122"/>
              </a:rPr>
              <a:t>我校工作时间安排</a:t>
            </a:r>
            <a:endParaRPr lang="zh-CN" altLang="en-US" sz="2800" b="1" dirty="0">
              <a:solidFill>
                <a:srgbClr val="00B0F0"/>
              </a:solidFill>
              <a:latin typeface="微软雅黑" pitchFamily="34" charset="-122"/>
              <a:ea typeface="微软雅黑" pitchFamily="34" charset="-122"/>
            </a:endParaRPr>
          </a:p>
        </p:txBody>
      </p:sp>
      <p:sp>
        <p:nvSpPr>
          <p:cNvPr id="12" name="标题 1"/>
          <p:cNvSpPr>
            <a:spLocks noGrp="1"/>
          </p:cNvSpPr>
          <p:nvPr>
            <p:ph type="title"/>
          </p:nvPr>
        </p:nvSpPr>
        <p:spPr>
          <a:xfrm>
            <a:off x="500063" y="-357188"/>
            <a:ext cx="8229600" cy="1143001"/>
          </a:xfrm>
        </p:spPr>
        <p:txBody>
          <a:bodyPr rtlCol="0">
            <a:normAutofit/>
          </a:bodyPr>
          <a:lstStyle/>
          <a:p>
            <a:pPr eaLnBrk="1" fontAlgn="auto" hangingPunct="1">
              <a:spcAft>
                <a:spcPts val="0"/>
              </a:spcAft>
              <a:defRPr/>
            </a:pPr>
            <a:endParaRPr lang="zh-CN" altLang="en-US" sz="1400" b="1" dirty="0">
              <a:solidFill>
                <a:srgbClr val="00B0F0"/>
              </a:solidFill>
              <a:latin typeface="+mj-ea"/>
            </a:endParaRPr>
          </a:p>
        </p:txBody>
      </p:sp>
      <p:grpSp>
        <p:nvGrpSpPr>
          <p:cNvPr id="40985" name="组合 12"/>
          <p:cNvGrpSpPr>
            <a:grpSpLocks/>
          </p:cNvGrpSpPr>
          <p:nvPr/>
        </p:nvGrpSpPr>
        <p:grpSpPr bwMode="auto">
          <a:xfrm>
            <a:off x="539750" y="5734050"/>
            <a:ext cx="8229600" cy="1500188"/>
            <a:chOff x="571472" y="5715000"/>
            <a:chExt cx="8229600" cy="1500206"/>
          </a:xfrm>
        </p:grpSpPr>
        <p:sp>
          <p:nvSpPr>
            <p:cNvPr id="14" name="矩形 13"/>
            <p:cNvSpPr/>
            <p:nvPr/>
          </p:nvSpPr>
          <p:spPr>
            <a:xfrm>
              <a:off x="2500285" y="6415096"/>
              <a:ext cx="4510087" cy="5588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988" name="标题 1"/>
            <p:cNvSpPr txBox="1">
              <a:spLocks/>
            </p:cNvSpPr>
            <p:nvPr/>
          </p:nvSpPr>
          <p:spPr bwMode="auto">
            <a:xfrm>
              <a:off x="571472" y="6072206"/>
              <a:ext cx="8229600" cy="1143000"/>
            </a:xfrm>
            <a:prstGeom prst="rect">
              <a:avLst/>
            </a:prstGeom>
            <a:noFill/>
            <a:ln w="9525">
              <a:noFill/>
              <a:miter lim="800000"/>
              <a:headEnd/>
              <a:tailEnd/>
            </a:ln>
          </p:spPr>
          <p:txBody>
            <a:bodyPr anchor="ctr"/>
            <a:lstStyle/>
            <a:p>
              <a:pPr algn="ctr"/>
              <a:r>
                <a:rPr lang="en-US" altLang="zh-CN" sz="1600" b="1">
                  <a:solidFill>
                    <a:schemeClr val="bg1"/>
                  </a:solidFill>
                  <a:latin typeface="Comic Sans MS" pitchFamily="66" charset="0"/>
                  <a:ea typeface="Arial Unicode MS" pitchFamily="34" charset="-122"/>
                  <a:cs typeface="Arial" charset="0"/>
                </a:rPr>
                <a:t> HuaMin   Charity   Foundation</a:t>
              </a:r>
              <a:endParaRPr lang="zh-CN" altLang="en-US" sz="1600" b="1">
                <a:solidFill>
                  <a:schemeClr val="bg1"/>
                </a:solidFill>
                <a:latin typeface="Comic Sans MS" pitchFamily="66" charset="0"/>
                <a:ea typeface="Arial Unicode MS" pitchFamily="34" charset="-122"/>
                <a:cs typeface="Arial" charset="0"/>
              </a:endParaRPr>
            </a:p>
          </p:txBody>
        </p:sp>
        <p:sp>
          <p:nvSpPr>
            <p:cNvPr id="16" name="标题 1"/>
            <p:cNvSpPr txBox="1">
              <a:spLocks/>
            </p:cNvSpPr>
            <p:nvPr/>
          </p:nvSpPr>
          <p:spPr>
            <a:xfrm>
              <a:off x="571472" y="5715000"/>
              <a:ext cx="8229600" cy="1143014"/>
            </a:xfrm>
            <a:prstGeom prst="rect">
              <a:avLst/>
            </a:prstGeom>
          </p:spPr>
          <p:txBody>
            <a:bodyPr anchor="ctr">
              <a:normAutofit/>
            </a:bodyPr>
            <a:lstStyle/>
            <a:p>
              <a:pPr algn="ctr" fontAlgn="auto">
                <a:spcAft>
                  <a:spcPts val="0"/>
                </a:spcAft>
                <a:defRPr/>
              </a:pPr>
              <a:endParaRPr lang="zh-CN" altLang="en-US" sz="800" b="1" dirty="0">
                <a:solidFill>
                  <a:srgbClr val="00B0F0"/>
                </a:solidFill>
                <a:latin typeface="+mj-ea"/>
                <a:ea typeface="+mn-ea"/>
              </a:endParaRPr>
            </a:p>
          </p:txBody>
        </p:sp>
      </p:grpSp>
      <p:sp>
        <p:nvSpPr>
          <p:cNvPr id="21" name="矩形 20"/>
          <p:cNvSpPr/>
          <p:nvPr/>
        </p:nvSpPr>
        <p:spPr>
          <a:xfrm>
            <a:off x="2716213" y="-228600"/>
            <a:ext cx="4143375" cy="28733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矩形 1"/>
          <p:cNvSpPr/>
          <p:nvPr/>
        </p:nvSpPr>
        <p:spPr>
          <a:xfrm>
            <a:off x="395288" y="980728"/>
            <a:ext cx="8748712" cy="5632311"/>
          </a:xfrm>
          <a:prstGeom prst="rect">
            <a:avLst/>
          </a:prstGeom>
        </p:spPr>
        <p:txBody>
          <a:bodyPr wrap="square">
            <a:spAutoFit/>
          </a:bodyPr>
          <a:lstStyle/>
          <a:p>
            <a:pPr marL="457200" indent="-457200">
              <a:lnSpc>
                <a:spcPct val="150000"/>
              </a:lnSpc>
              <a:buFont typeface="+mj-ea"/>
              <a:buAutoNum type="circleNumDbPlain"/>
            </a:pPr>
            <a:r>
              <a:rPr lang="en-US" altLang="zh-CN" sz="2400" b="1" dirty="0">
                <a:solidFill>
                  <a:srgbClr val="FF0000"/>
                </a:solidFill>
                <a:latin typeface="微软雅黑" pitchFamily="34" charset="-122"/>
                <a:ea typeface="微软雅黑" pitchFamily="34" charset="-122"/>
              </a:rPr>
              <a:t>4</a:t>
            </a:r>
            <a:r>
              <a:rPr lang="zh-CN" altLang="zh-CN" sz="2400" b="1" dirty="0">
                <a:solidFill>
                  <a:srgbClr val="FF0000"/>
                </a:solidFill>
                <a:latin typeface="微软雅黑" pitchFamily="34" charset="-122"/>
                <a:ea typeface="微软雅黑" pitchFamily="34" charset="-122"/>
              </a:rPr>
              <a:t>月</a:t>
            </a:r>
            <a:r>
              <a:rPr lang="en-US" altLang="zh-CN" sz="2400" b="1" dirty="0">
                <a:solidFill>
                  <a:srgbClr val="FF0000"/>
                </a:solidFill>
                <a:latin typeface="微软雅黑" pitchFamily="34" charset="-122"/>
                <a:ea typeface="微软雅黑" pitchFamily="34" charset="-122"/>
              </a:rPr>
              <a:t>15</a:t>
            </a:r>
            <a:r>
              <a:rPr lang="zh-CN" altLang="zh-CN" sz="2400" b="1" dirty="0">
                <a:solidFill>
                  <a:srgbClr val="FF0000"/>
                </a:solidFill>
                <a:latin typeface="微软雅黑" pitchFamily="34" charset="-122"/>
                <a:ea typeface="微软雅黑" pitchFamily="34" charset="-122"/>
              </a:rPr>
              <a:t>日</a:t>
            </a:r>
            <a:r>
              <a:rPr lang="en-US" altLang="zh-CN" sz="2400" b="1" dirty="0">
                <a:solidFill>
                  <a:srgbClr val="FF0000"/>
                </a:solidFill>
                <a:latin typeface="微软雅黑" pitchFamily="34" charset="-122"/>
                <a:ea typeface="微软雅黑" pitchFamily="34" charset="-122"/>
              </a:rPr>
              <a:t>-5</a:t>
            </a:r>
            <a:r>
              <a:rPr lang="zh-CN" altLang="zh-CN" sz="2400" b="1" dirty="0">
                <a:solidFill>
                  <a:srgbClr val="FF0000"/>
                </a:solidFill>
                <a:latin typeface="微软雅黑" pitchFamily="34" charset="-122"/>
                <a:ea typeface="微软雅黑" pitchFamily="34" charset="-122"/>
              </a:rPr>
              <a:t>月</a:t>
            </a:r>
            <a:r>
              <a:rPr lang="en-US" altLang="zh-CN" sz="2400" b="1" dirty="0">
                <a:solidFill>
                  <a:srgbClr val="FF0000"/>
                </a:solidFill>
                <a:latin typeface="微软雅黑" pitchFamily="34" charset="-122"/>
                <a:ea typeface="微软雅黑" pitchFamily="34" charset="-122"/>
              </a:rPr>
              <a:t>2</a:t>
            </a:r>
            <a:r>
              <a:rPr lang="zh-CN" altLang="zh-CN" sz="2400" b="1" dirty="0">
                <a:solidFill>
                  <a:srgbClr val="FF0000"/>
                </a:solidFill>
                <a:latin typeface="微软雅黑" pitchFamily="34" charset="-122"/>
                <a:ea typeface="微软雅黑" pitchFamily="34" charset="-122"/>
              </a:rPr>
              <a:t>日</a:t>
            </a:r>
            <a:r>
              <a:rPr lang="zh-CN" altLang="zh-CN" sz="2400" b="1" dirty="0">
                <a:latin typeface="微软雅黑" pitchFamily="34" charset="-122"/>
                <a:ea typeface="微软雅黑" pitchFamily="34" charset="-122"/>
              </a:rPr>
              <a:t>，符合条件的学生登录华民慈善基金会官方网站（</a:t>
            </a:r>
            <a:r>
              <a:rPr lang="en-US" altLang="zh-CN" sz="2400" b="1" dirty="0">
                <a:latin typeface="微软雅黑" pitchFamily="34" charset="-122"/>
                <a:ea typeface="微软雅黑" pitchFamily="34" charset="-122"/>
              </a:rPr>
              <a:t>www.chinahuamin.org</a:t>
            </a:r>
            <a:r>
              <a:rPr lang="zh-CN" altLang="zh-CN" sz="2400" b="1" dirty="0">
                <a:latin typeface="微软雅黑" pitchFamily="34" charset="-122"/>
                <a:ea typeface="微软雅黑" pitchFamily="34" charset="-122"/>
              </a:rPr>
              <a:t>）在线申请并向所在学院提交书面申请材料</a:t>
            </a:r>
            <a:r>
              <a:rPr lang="zh-CN"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marL="457200" indent="-457200">
              <a:lnSpc>
                <a:spcPct val="150000"/>
              </a:lnSpc>
              <a:buFont typeface="+mj-ea"/>
              <a:buAutoNum type="circleNumDbPlain"/>
            </a:pPr>
            <a:r>
              <a:rPr lang="en-US" altLang="zh-CN" sz="2400" b="1" dirty="0" smtClean="0">
                <a:solidFill>
                  <a:srgbClr val="FF0000"/>
                </a:solidFill>
                <a:latin typeface="微软雅黑" pitchFamily="34" charset="-122"/>
                <a:ea typeface="微软雅黑" pitchFamily="34" charset="-122"/>
              </a:rPr>
              <a:t>5</a:t>
            </a:r>
            <a:r>
              <a:rPr lang="zh-CN" altLang="zh-CN" sz="2400" b="1" dirty="0">
                <a:solidFill>
                  <a:srgbClr val="FF0000"/>
                </a:solidFill>
                <a:latin typeface="微软雅黑" pitchFamily="34" charset="-122"/>
                <a:ea typeface="微软雅黑" pitchFamily="34" charset="-122"/>
              </a:rPr>
              <a:t>月</a:t>
            </a:r>
            <a:r>
              <a:rPr lang="en-US" altLang="zh-CN" sz="2400" b="1" dirty="0">
                <a:solidFill>
                  <a:srgbClr val="FF0000"/>
                </a:solidFill>
                <a:latin typeface="微软雅黑" pitchFamily="34" charset="-122"/>
                <a:ea typeface="微软雅黑" pitchFamily="34" charset="-122"/>
              </a:rPr>
              <a:t>5</a:t>
            </a:r>
            <a:r>
              <a:rPr lang="zh-CN" altLang="zh-CN" sz="2400" b="1" dirty="0">
                <a:solidFill>
                  <a:srgbClr val="FF0000"/>
                </a:solidFill>
                <a:latin typeface="微软雅黑" pitchFamily="34" charset="-122"/>
                <a:ea typeface="微软雅黑" pitchFamily="34" charset="-122"/>
              </a:rPr>
              <a:t>日</a:t>
            </a:r>
            <a:r>
              <a:rPr lang="en-US" altLang="zh-CN" sz="2400" b="1" dirty="0">
                <a:solidFill>
                  <a:srgbClr val="FF0000"/>
                </a:solidFill>
                <a:latin typeface="微软雅黑" pitchFamily="34" charset="-122"/>
                <a:ea typeface="微软雅黑" pitchFamily="34" charset="-122"/>
              </a:rPr>
              <a:t>-5</a:t>
            </a:r>
            <a:r>
              <a:rPr lang="zh-CN" altLang="zh-CN" sz="2400" b="1" dirty="0">
                <a:solidFill>
                  <a:srgbClr val="FF0000"/>
                </a:solidFill>
                <a:latin typeface="微软雅黑" pitchFamily="34" charset="-122"/>
                <a:ea typeface="微软雅黑" pitchFamily="34" charset="-122"/>
              </a:rPr>
              <a:t>月</a:t>
            </a:r>
            <a:r>
              <a:rPr lang="en-US" altLang="zh-CN" sz="2400" b="1" dirty="0">
                <a:solidFill>
                  <a:srgbClr val="FF0000"/>
                </a:solidFill>
                <a:latin typeface="微软雅黑" pitchFamily="34" charset="-122"/>
                <a:ea typeface="微软雅黑" pitchFamily="34" charset="-122"/>
              </a:rPr>
              <a:t>8</a:t>
            </a:r>
            <a:r>
              <a:rPr lang="zh-CN" altLang="zh-CN" sz="2400" b="1" dirty="0">
                <a:solidFill>
                  <a:srgbClr val="FF0000"/>
                </a:solidFill>
                <a:latin typeface="微软雅黑" pitchFamily="34" charset="-122"/>
                <a:ea typeface="微软雅黑" pitchFamily="34" charset="-122"/>
              </a:rPr>
              <a:t>日</a:t>
            </a:r>
            <a:r>
              <a:rPr lang="zh-CN" altLang="zh-CN" sz="2400" b="1" dirty="0">
                <a:latin typeface="微软雅黑" pitchFamily="34" charset="-122"/>
                <a:ea typeface="微软雅黑" pitchFamily="34" charset="-122"/>
              </a:rPr>
              <a:t>，学院收集、整理、审核申请材料、统一加盖学院公章并提交至招生就业处和校区学工部</a:t>
            </a:r>
            <a:r>
              <a:rPr lang="zh-CN"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marL="457200" indent="-457200">
              <a:lnSpc>
                <a:spcPct val="150000"/>
              </a:lnSpc>
              <a:buFont typeface="+mj-ea"/>
              <a:buAutoNum type="circleNumDbPlain"/>
            </a:pPr>
            <a:r>
              <a:rPr lang="en-US" altLang="zh-CN" sz="2400" b="1" dirty="0" smtClean="0">
                <a:solidFill>
                  <a:srgbClr val="FF0000"/>
                </a:solidFill>
                <a:latin typeface="微软雅黑" pitchFamily="34" charset="-122"/>
                <a:ea typeface="微软雅黑" pitchFamily="34" charset="-122"/>
              </a:rPr>
              <a:t>5</a:t>
            </a:r>
            <a:r>
              <a:rPr lang="zh-CN" altLang="zh-CN" sz="2400" b="1" dirty="0">
                <a:solidFill>
                  <a:srgbClr val="FF0000"/>
                </a:solidFill>
                <a:latin typeface="微软雅黑" pitchFamily="34" charset="-122"/>
                <a:ea typeface="微软雅黑" pitchFamily="34" charset="-122"/>
              </a:rPr>
              <a:t>月</a:t>
            </a:r>
            <a:r>
              <a:rPr lang="en-US" altLang="zh-CN" sz="2400" b="1" dirty="0">
                <a:solidFill>
                  <a:srgbClr val="FF0000"/>
                </a:solidFill>
                <a:latin typeface="微软雅黑" pitchFamily="34" charset="-122"/>
                <a:ea typeface="微软雅黑" pitchFamily="34" charset="-122"/>
              </a:rPr>
              <a:t>9</a:t>
            </a:r>
            <a:r>
              <a:rPr lang="zh-CN" altLang="zh-CN" sz="2400" b="1" dirty="0">
                <a:solidFill>
                  <a:srgbClr val="FF0000"/>
                </a:solidFill>
                <a:latin typeface="微软雅黑" pitchFamily="34" charset="-122"/>
                <a:ea typeface="微软雅黑" pitchFamily="34" charset="-122"/>
              </a:rPr>
              <a:t>日</a:t>
            </a:r>
            <a:r>
              <a:rPr lang="en-US" altLang="zh-CN" sz="2400" b="1" dirty="0">
                <a:solidFill>
                  <a:srgbClr val="FF0000"/>
                </a:solidFill>
                <a:latin typeface="微软雅黑" pitchFamily="34" charset="-122"/>
                <a:ea typeface="微软雅黑" pitchFamily="34" charset="-122"/>
              </a:rPr>
              <a:t>-5</a:t>
            </a:r>
            <a:r>
              <a:rPr lang="zh-CN" altLang="zh-CN" sz="2400" b="1" dirty="0">
                <a:solidFill>
                  <a:srgbClr val="FF0000"/>
                </a:solidFill>
                <a:latin typeface="微软雅黑" pitchFamily="34" charset="-122"/>
                <a:ea typeface="微软雅黑" pitchFamily="34" charset="-122"/>
              </a:rPr>
              <a:t>月</a:t>
            </a:r>
            <a:r>
              <a:rPr lang="en-US" altLang="zh-CN" sz="2400" b="1" dirty="0">
                <a:solidFill>
                  <a:srgbClr val="FF0000"/>
                </a:solidFill>
                <a:latin typeface="微软雅黑" pitchFamily="34" charset="-122"/>
                <a:ea typeface="微软雅黑" pitchFamily="34" charset="-122"/>
              </a:rPr>
              <a:t>13</a:t>
            </a:r>
            <a:r>
              <a:rPr lang="zh-CN" altLang="zh-CN" sz="2400" b="1" dirty="0">
                <a:solidFill>
                  <a:srgbClr val="FF0000"/>
                </a:solidFill>
                <a:latin typeface="微软雅黑" pitchFamily="34" charset="-122"/>
                <a:ea typeface="微软雅黑" pitchFamily="34" charset="-122"/>
              </a:rPr>
              <a:t>日</a:t>
            </a:r>
            <a:r>
              <a:rPr lang="zh-CN" altLang="zh-CN" sz="2400" b="1" dirty="0">
                <a:latin typeface="微软雅黑" pitchFamily="34" charset="-122"/>
                <a:ea typeface="微软雅黑" pitchFamily="34" charset="-122"/>
              </a:rPr>
              <a:t>，招生就业处、校区学工部审核学生材料真实性</a:t>
            </a:r>
            <a:r>
              <a:rPr lang="zh-CN"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marL="457200" indent="-457200">
              <a:lnSpc>
                <a:spcPct val="150000"/>
              </a:lnSpc>
              <a:buFont typeface="+mj-ea"/>
              <a:buAutoNum type="circleNumDbPlain"/>
            </a:pPr>
            <a:r>
              <a:rPr lang="en-US" altLang="zh-CN" sz="2400" b="1" dirty="0" smtClean="0">
                <a:solidFill>
                  <a:srgbClr val="FF0000"/>
                </a:solidFill>
                <a:latin typeface="微软雅黑" pitchFamily="34" charset="-122"/>
                <a:ea typeface="微软雅黑" pitchFamily="34" charset="-122"/>
              </a:rPr>
              <a:t>5</a:t>
            </a:r>
            <a:r>
              <a:rPr lang="zh-CN" altLang="zh-CN" sz="2400" b="1" dirty="0">
                <a:solidFill>
                  <a:srgbClr val="FF0000"/>
                </a:solidFill>
                <a:latin typeface="微软雅黑" pitchFamily="34" charset="-122"/>
                <a:ea typeface="微软雅黑" pitchFamily="34" charset="-122"/>
              </a:rPr>
              <a:t>月</a:t>
            </a:r>
            <a:r>
              <a:rPr lang="en-US" altLang="zh-CN" sz="2400" b="1" dirty="0">
                <a:solidFill>
                  <a:srgbClr val="FF0000"/>
                </a:solidFill>
                <a:latin typeface="微软雅黑" pitchFamily="34" charset="-122"/>
                <a:ea typeface="微软雅黑" pitchFamily="34" charset="-122"/>
              </a:rPr>
              <a:t>14</a:t>
            </a:r>
            <a:r>
              <a:rPr lang="zh-CN" altLang="zh-CN" sz="2400" b="1" dirty="0">
                <a:solidFill>
                  <a:srgbClr val="FF0000"/>
                </a:solidFill>
                <a:latin typeface="微软雅黑" pitchFamily="34" charset="-122"/>
                <a:ea typeface="微软雅黑" pitchFamily="34" charset="-122"/>
              </a:rPr>
              <a:t>日</a:t>
            </a:r>
            <a:r>
              <a:rPr lang="en-US" altLang="zh-CN" sz="2400" b="1" dirty="0">
                <a:solidFill>
                  <a:srgbClr val="FF0000"/>
                </a:solidFill>
                <a:latin typeface="微软雅黑" pitchFamily="34" charset="-122"/>
                <a:ea typeface="微软雅黑" pitchFamily="34" charset="-122"/>
              </a:rPr>
              <a:t>-5</a:t>
            </a:r>
            <a:r>
              <a:rPr lang="zh-CN" altLang="zh-CN" sz="2400" b="1" dirty="0">
                <a:solidFill>
                  <a:srgbClr val="FF0000"/>
                </a:solidFill>
                <a:latin typeface="微软雅黑" pitchFamily="34" charset="-122"/>
                <a:ea typeface="微软雅黑" pitchFamily="34" charset="-122"/>
              </a:rPr>
              <a:t>月</a:t>
            </a:r>
            <a:r>
              <a:rPr lang="en-US" altLang="zh-CN" sz="2400" b="1" dirty="0">
                <a:solidFill>
                  <a:srgbClr val="FF0000"/>
                </a:solidFill>
                <a:latin typeface="微软雅黑" pitchFamily="34" charset="-122"/>
                <a:ea typeface="微软雅黑" pitchFamily="34" charset="-122"/>
              </a:rPr>
              <a:t>16</a:t>
            </a:r>
            <a:r>
              <a:rPr lang="zh-CN" altLang="zh-CN" sz="2400" b="1" dirty="0">
                <a:solidFill>
                  <a:srgbClr val="FF0000"/>
                </a:solidFill>
                <a:latin typeface="微软雅黑" pitchFamily="34" charset="-122"/>
                <a:ea typeface="微软雅黑" pitchFamily="34" charset="-122"/>
              </a:rPr>
              <a:t>日</a:t>
            </a:r>
            <a:r>
              <a:rPr lang="zh-CN" altLang="zh-CN" sz="2400" b="1" dirty="0">
                <a:latin typeface="微软雅黑" pitchFamily="34" charset="-122"/>
                <a:ea typeface="微软雅黑" pitchFamily="34" charset="-122"/>
              </a:rPr>
              <a:t>，招生就业处将所有纸质申请材料寄送至华民慈善基金会并将申请学生名单电子版发送至指定电子邮箱。</a:t>
            </a:r>
          </a:p>
        </p:txBody>
      </p:sp>
    </p:spTree>
    <p:extLst>
      <p:ext uri="{BB962C8B-B14F-4D97-AF65-F5344CB8AC3E}">
        <p14:creationId xmlns:p14="http://schemas.microsoft.com/office/powerpoint/2010/main" val="3634217174"/>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solidFill>
                  <a:srgbClr val="00B0F0"/>
                </a:solidFill>
                <a:latin typeface="微软雅黑" pitchFamily="34" charset="-122"/>
                <a:ea typeface="微软雅黑" pitchFamily="34" charset="-122"/>
              </a:rPr>
              <a:t>学院装订材料</a:t>
            </a:r>
            <a:endParaRPr lang="zh-CN" altLang="en-US" b="1" dirty="0">
              <a:solidFill>
                <a:srgbClr val="00B0F0"/>
              </a:solidFill>
              <a:latin typeface="微软雅黑" pitchFamily="34" charset="-122"/>
              <a:ea typeface="微软雅黑" pitchFamily="34" charset="-122"/>
            </a:endParaRPr>
          </a:p>
        </p:txBody>
      </p:sp>
      <p:sp>
        <p:nvSpPr>
          <p:cNvPr id="3" name="内容占位符 2"/>
          <p:cNvSpPr>
            <a:spLocks noGrp="1"/>
          </p:cNvSpPr>
          <p:nvPr>
            <p:ph idx="1"/>
          </p:nvPr>
        </p:nvSpPr>
        <p:spPr>
          <a:xfrm>
            <a:off x="0" y="1124744"/>
            <a:ext cx="9144000" cy="5184576"/>
          </a:xfrm>
        </p:spPr>
        <p:txBody>
          <a:bodyPr/>
          <a:lstStyle/>
          <a:p>
            <a:pPr marL="0" indent="0">
              <a:lnSpc>
                <a:spcPct val="150000"/>
              </a:lnSpc>
              <a:buNone/>
            </a:pPr>
            <a:r>
              <a:rPr lang="zh-CN" altLang="en-US" sz="2400" dirty="0" smtClean="0">
                <a:latin typeface="微软雅黑" pitchFamily="34" charset="-122"/>
                <a:ea typeface="微软雅黑" pitchFamily="34" charset="-122"/>
              </a:rPr>
              <a:t>要求</a:t>
            </a:r>
            <a:r>
              <a:rPr lang="zh-CN" altLang="en-US" sz="2400" dirty="0">
                <a:latin typeface="微软雅黑" pitchFamily="34" charset="-122"/>
                <a:ea typeface="微软雅黑" pitchFamily="34" charset="-122"/>
              </a:rPr>
              <a:t>如下：</a:t>
            </a:r>
          </a:p>
          <a:p>
            <a:pPr marL="0" indent="0">
              <a:lnSpc>
                <a:spcPct val="150000"/>
              </a:lnSpc>
              <a:buNone/>
            </a:pPr>
            <a:r>
              <a:rPr lang="en-US" altLang="zh-CN" sz="2400" dirty="0">
                <a:latin typeface="微软雅黑" pitchFamily="34" charset="-122"/>
                <a:ea typeface="微软雅黑" pitchFamily="34" charset="-122"/>
              </a:rPr>
              <a:t>1</a:t>
            </a:r>
            <a:r>
              <a:rPr lang="zh-CN" altLang="en-US" sz="2400" dirty="0" smtClean="0">
                <a:latin typeface="微软雅黑" pitchFamily="34" charset="-122"/>
                <a:ea typeface="微软雅黑" pitchFamily="34" charset="-122"/>
              </a:rPr>
              <a:t>、学院进行</a:t>
            </a:r>
            <a:r>
              <a:rPr lang="zh-CN" altLang="en-US" sz="2400" dirty="0">
                <a:latin typeface="微软雅黑" pitchFamily="34" charset="-122"/>
                <a:ea typeface="微软雅黑" pitchFamily="34" charset="-122"/>
              </a:rPr>
              <a:t>材料真实性</a:t>
            </a:r>
            <a:r>
              <a:rPr lang="zh-CN" altLang="en-US" sz="2400" dirty="0" smtClean="0">
                <a:latin typeface="微软雅黑" pitchFamily="34" charset="-122"/>
                <a:ea typeface="微软雅黑" pitchFamily="34" charset="-122"/>
              </a:rPr>
              <a:t>审核，相关评价指标需要学生提供证明材料，参见附录</a:t>
            </a:r>
            <a:r>
              <a:rPr lang="en-US" altLang="zh-CN" sz="2400" dirty="0" smtClean="0">
                <a:latin typeface="微软雅黑" pitchFamily="34" charset="-122"/>
                <a:ea typeface="微软雅黑" pitchFamily="34" charset="-122"/>
              </a:rPr>
              <a:t>1</a:t>
            </a:r>
            <a:r>
              <a:rPr lang="zh-CN" altLang="en-US" sz="2400" dirty="0" smtClean="0">
                <a:latin typeface="微软雅黑" pitchFamily="34" charset="-122"/>
                <a:ea typeface="微软雅黑" pitchFamily="34" charset="-122"/>
              </a:rPr>
              <a:t>。</a:t>
            </a:r>
            <a:endParaRPr lang="en-US" altLang="zh-CN" sz="2400" dirty="0" smtClean="0">
              <a:latin typeface="微软雅黑" pitchFamily="34" charset="-122"/>
              <a:ea typeface="微软雅黑" pitchFamily="34" charset="-122"/>
            </a:endParaRPr>
          </a:p>
          <a:p>
            <a:pPr marL="0" indent="0">
              <a:lnSpc>
                <a:spcPct val="150000"/>
              </a:lnSpc>
              <a:buNone/>
            </a:pPr>
            <a:r>
              <a:rPr lang="en-US" altLang="zh-CN" sz="2400" dirty="0" smtClean="0">
                <a:latin typeface="微软雅黑" pitchFamily="34" charset="-122"/>
                <a:ea typeface="微软雅黑" pitchFamily="34" charset="-122"/>
              </a:rPr>
              <a:t>2</a:t>
            </a:r>
            <a:r>
              <a:rPr lang="zh-CN" altLang="en-US" sz="2400" dirty="0" smtClean="0">
                <a:latin typeface="微软雅黑" pitchFamily="34" charset="-122"/>
                <a:ea typeface="微软雅黑" pitchFamily="34" charset="-122"/>
              </a:rPr>
              <a:t>、每</a:t>
            </a:r>
            <a:r>
              <a:rPr lang="zh-CN" altLang="en-US" sz="2400" dirty="0">
                <a:latin typeface="微软雅黑" pitchFamily="34" charset="-122"/>
                <a:ea typeface="微软雅黑" pitchFamily="34" charset="-122"/>
              </a:rPr>
              <a:t>份申请材料装订顺序统一为</a:t>
            </a:r>
            <a:r>
              <a:rPr lang="en-US" altLang="zh-CN" sz="2400" dirty="0">
                <a:latin typeface="微软雅黑" pitchFamily="34" charset="-122"/>
                <a:ea typeface="微软雅黑" pitchFamily="34" charset="-122"/>
              </a:rPr>
              <a:t>《</a:t>
            </a:r>
            <a:r>
              <a:rPr lang="zh-CN" altLang="en-US" sz="2400" dirty="0">
                <a:latin typeface="微软雅黑" pitchFamily="34" charset="-122"/>
                <a:ea typeface="微软雅黑" pitchFamily="34" charset="-122"/>
              </a:rPr>
              <a:t>项目申请人登记表</a:t>
            </a:r>
            <a:r>
              <a:rPr lang="en-US" altLang="zh-CN" sz="2400" dirty="0">
                <a:latin typeface="微软雅黑" pitchFamily="34" charset="-122"/>
                <a:ea typeface="微软雅黑" pitchFamily="34" charset="-122"/>
              </a:rPr>
              <a:t>》</a:t>
            </a:r>
            <a:r>
              <a:rPr lang="zh-CN" altLang="en-US" sz="2400" dirty="0">
                <a:latin typeface="微软雅黑" pitchFamily="34" charset="-122"/>
                <a:ea typeface="微软雅黑" pitchFamily="34" charset="-122"/>
              </a:rPr>
              <a:t>、</a:t>
            </a:r>
            <a:r>
              <a:rPr lang="en-US" altLang="zh-CN" sz="2400" dirty="0">
                <a:latin typeface="微软雅黑" pitchFamily="34" charset="-122"/>
                <a:ea typeface="微软雅黑" pitchFamily="34" charset="-122"/>
              </a:rPr>
              <a:t>《</a:t>
            </a:r>
            <a:r>
              <a:rPr lang="zh-CN" altLang="en-US" sz="2400" dirty="0">
                <a:latin typeface="微软雅黑" pitchFamily="34" charset="-122"/>
                <a:ea typeface="微软雅黑" pitchFamily="34" charset="-122"/>
              </a:rPr>
              <a:t>项目申请书</a:t>
            </a:r>
            <a:r>
              <a:rPr lang="en-US" altLang="zh-CN" sz="2400" dirty="0">
                <a:latin typeface="微软雅黑" pitchFamily="34" charset="-122"/>
                <a:ea typeface="微软雅黑" pitchFamily="34" charset="-122"/>
              </a:rPr>
              <a:t>》</a:t>
            </a:r>
            <a:r>
              <a:rPr lang="zh-CN" altLang="en-US" sz="2400" dirty="0">
                <a:latin typeface="微软雅黑" pitchFamily="34" charset="-122"/>
                <a:ea typeface="微软雅黑" pitchFamily="34" charset="-122"/>
              </a:rPr>
              <a:t>、</a:t>
            </a:r>
            <a:r>
              <a:rPr lang="en-US" altLang="zh-CN" sz="2400" dirty="0">
                <a:latin typeface="微软雅黑" pitchFamily="34" charset="-122"/>
                <a:ea typeface="微软雅黑" pitchFamily="34" charset="-122"/>
              </a:rPr>
              <a:t>《</a:t>
            </a:r>
            <a:r>
              <a:rPr lang="zh-CN" altLang="en-US" sz="2400" dirty="0">
                <a:latin typeface="微软雅黑" pitchFamily="34" charset="-122"/>
                <a:ea typeface="微软雅黑" pitchFamily="34" charset="-122"/>
              </a:rPr>
              <a:t>申请声明</a:t>
            </a:r>
            <a:r>
              <a:rPr lang="en-US" altLang="zh-CN" sz="2400" dirty="0" smtClean="0">
                <a:latin typeface="微软雅黑" pitchFamily="34" charset="-122"/>
                <a:ea typeface="微软雅黑" pitchFamily="34" charset="-122"/>
              </a:rPr>
              <a:t>》</a:t>
            </a:r>
            <a:r>
              <a:rPr lang="zh-CN" altLang="en-US" sz="2400" dirty="0" smtClean="0">
                <a:latin typeface="微软雅黑" pitchFamily="34" charset="-122"/>
                <a:ea typeface="微软雅黑" pitchFamily="34" charset="-122"/>
              </a:rPr>
              <a:t>（注：</a:t>
            </a:r>
            <a:r>
              <a:rPr lang="en-US" altLang="zh-CN" sz="2400" dirty="0" smtClean="0">
                <a:latin typeface="微软雅黑" pitchFamily="34" charset="-122"/>
                <a:ea typeface="微软雅黑" pitchFamily="34" charset="-122"/>
              </a:rPr>
              <a:t>《</a:t>
            </a:r>
            <a:r>
              <a:rPr lang="zh-CN" altLang="en-US" sz="2400" dirty="0">
                <a:latin typeface="微软雅黑" pitchFamily="34" charset="-122"/>
                <a:ea typeface="微软雅黑" pitchFamily="34" charset="-122"/>
              </a:rPr>
              <a:t>申请声明</a:t>
            </a:r>
            <a:r>
              <a:rPr lang="en-US" altLang="zh-CN" sz="2400" dirty="0">
                <a:latin typeface="微软雅黑" pitchFamily="34" charset="-122"/>
                <a:ea typeface="微软雅黑" pitchFamily="34" charset="-122"/>
              </a:rPr>
              <a:t>》</a:t>
            </a:r>
            <a:r>
              <a:rPr lang="zh-CN" altLang="en-US" sz="2400" dirty="0">
                <a:latin typeface="微软雅黑" pitchFamily="34" charset="-122"/>
                <a:ea typeface="微软雅黑" pitchFamily="34" charset="-122"/>
              </a:rPr>
              <a:t>需要学生手写</a:t>
            </a:r>
            <a:r>
              <a:rPr lang="zh-CN" altLang="en-US" sz="2400" dirty="0" smtClean="0">
                <a:latin typeface="微软雅黑" pitchFamily="34" charset="-122"/>
                <a:ea typeface="微软雅黑" pitchFamily="34" charset="-122"/>
              </a:rPr>
              <a:t>签名）。请</a:t>
            </a:r>
            <a:r>
              <a:rPr lang="zh-CN" altLang="en-US" sz="2400" dirty="0">
                <a:latin typeface="微软雅黑" pitchFamily="34" charset="-122"/>
                <a:ea typeface="微软雅黑" pitchFamily="34" charset="-122"/>
              </a:rPr>
              <a:t>用订书针统一装订在左上角，不要使用曲别针等</a:t>
            </a:r>
            <a:r>
              <a:rPr lang="zh-CN" altLang="en-US" sz="2400" dirty="0" smtClean="0">
                <a:latin typeface="微软雅黑" pitchFamily="34" charset="-122"/>
                <a:ea typeface="微软雅黑" pitchFamily="34" charset="-122"/>
              </a:rPr>
              <a:t>。参加附录</a:t>
            </a:r>
            <a:r>
              <a:rPr lang="en-US" altLang="zh-CN" sz="2400" dirty="0" smtClean="0">
                <a:latin typeface="微软雅黑" pitchFamily="34" charset="-122"/>
                <a:ea typeface="微软雅黑" pitchFamily="34" charset="-122"/>
              </a:rPr>
              <a:t>2</a:t>
            </a:r>
          </a:p>
          <a:p>
            <a:pPr marL="0" indent="0">
              <a:lnSpc>
                <a:spcPct val="150000"/>
              </a:lnSpc>
              <a:buNone/>
            </a:pPr>
            <a:r>
              <a:rPr lang="en-US" altLang="zh-CN" sz="2400" dirty="0" smtClean="0">
                <a:latin typeface="微软雅黑" pitchFamily="34" charset="-122"/>
                <a:ea typeface="微软雅黑" pitchFamily="34" charset="-122"/>
              </a:rPr>
              <a:t>3</a:t>
            </a:r>
            <a:r>
              <a:rPr lang="zh-CN" altLang="en-US" sz="2400" dirty="0" smtClean="0">
                <a:latin typeface="微软雅黑" pitchFamily="34" charset="-122"/>
                <a:ea typeface="微软雅黑" pitchFamily="34" charset="-122"/>
              </a:rPr>
              <a:t>、每位同学的证明材料单独装订，不放入申请材料。</a:t>
            </a:r>
            <a:endParaRPr lang="en-US" altLang="zh-CN" sz="2400" dirty="0" smtClean="0">
              <a:latin typeface="微软雅黑" pitchFamily="34" charset="-122"/>
              <a:ea typeface="微软雅黑" pitchFamily="34" charset="-122"/>
            </a:endParaRPr>
          </a:p>
          <a:p>
            <a:pPr marL="0" indent="0">
              <a:lnSpc>
                <a:spcPct val="150000"/>
              </a:lnSpc>
              <a:buNone/>
            </a:pPr>
            <a:r>
              <a:rPr lang="en-US" altLang="zh-CN" sz="2400" dirty="0">
                <a:latin typeface="微软雅黑" pitchFamily="34" charset="-122"/>
                <a:ea typeface="微软雅黑" pitchFamily="34" charset="-122"/>
              </a:rPr>
              <a:t>4</a:t>
            </a:r>
            <a:r>
              <a:rPr lang="zh-CN" altLang="en-US" sz="2400" dirty="0" smtClean="0">
                <a:latin typeface="微软雅黑" pitchFamily="34" charset="-122"/>
                <a:ea typeface="微软雅黑" pitchFamily="34" charset="-122"/>
              </a:rPr>
              <a:t>、</a:t>
            </a:r>
            <a:r>
              <a:rPr lang="zh-CN" altLang="en-US" sz="2400" dirty="0">
                <a:latin typeface="微软雅黑" pitchFamily="34" charset="-122"/>
                <a:ea typeface="微软雅黑" pitchFamily="34" charset="-122"/>
              </a:rPr>
              <a:t>学生材料码放顺序按照</a:t>
            </a:r>
            <a:r>
              <a:rPr lang="en-US" altLang="zh-CN" sz="2400" dirty="0">
                <a:latin typeface="微软雅黑" pitchFamily="34" charset="-122"/>
                <a:ea typeface="微软雅黑" pitchFamily="34" charset="-122"/>
              </a:rPr>
              <a:t>《</a:t>
            </a:r>
            <a:r>
              <a:rPr lang="zh-CN" altLang="en-US" sz="2400" dirty="0">
                <a:latin typeface="微软雅黑" pitchFamily="34" charset="-122"/>
                <a:ea typeface="微软雅黑" pitchFamily="34" charset="-122"/>
              </a:rPr>
              <a:t>项目申请人登记表</a:t>
            </a:r>
            <a:r>
              <a:rPr lang="en-US" altLang="zh-CN" sz="2400" dirty="0">
                <a:latin typeface="微软雅黑" pitchFamily="34" charset="-122"/>
                <a:ea typeface="微软雅黑" pitchFamily="34" charset="-122"/>
              </a:rPr>
              <a:t>》</a:t>
            </a:r>
            <a:r>
              <a:rPr lang="zh-CN" altLang="en-US" sz="2400" dirty="0">
                <a:latin typeface="微软雅黑" pitchFamily="34" charset="-122"/>
                <a:ea typeface="微软雅黑" pitchFamily="34" charset="-122"/>
              </a:rPr>
              <a:t>右上角的申请编号后</a:t>
            </a:r>
            <a:r>
              <a:rPr lang="en-US" altLang="zh-CN" sz="2400" dirty="0">
                <a:latin typeface="微软雅黑" pitchFamily="34" charset="-122"/>
                <a:ea typeface="微软雅黑" pitchFamily="34" charset="-122"/>
              </a:rPr>
              <a:t>4</a:t>
            </a:r>
            <a:r>
              <a:rPr lang="zh-CN" altLang="en-US" sz="2400" dirty="0">
                <a:latin typeface="微软雅黑" pitchFamily="34" charset="-122"/>
                <a:ea typeface="微软雅黑" pitchFamily="34" charset="-122"/>
              </a:rPr>
              <a:t>位从小到大码放。</a:t>
            </a:r>
          </a:p>
          <a:p>
            <a:pPr>
              <a:lnSpc>
                <a:spcPct val="150000"/>
              </a:lnSpc>
            </a:pPr>
            <a:endParaRPr lang="zh-CN" altLang="en-US" sz="2400" dirty="0">
              <a:latin typeface="微软雅黑" pitchFamily="34" charset="-122"/>
              <a:ea typeface="微软雅黑" pitchFamily="34" charset="-122"/>
            </a:endParaRPr>
          </a:p>
        </p:txBody>
      </p:sp>
    </p:spTree>
    <p:extLst>
      <p:ext uri="{BB962C8B-B14F-4D97-AF65-F5344CB8AC3E}">
        <p14:creationId xmlns:p14="http://schemas.microsoft.com/office/powerpoint/2010/main" val="25278426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3009" name="组合 9"/>
          <p:cNvGrpSpPr>
            <a:grpSpLocks/>
          </p:cNvGrpSpPr>
          <p:nvPr/>
        </p:nvGrpSpPr>
        <p:grpSpPr bwMode="auto">
          <a:xfrm>
            <a:off x="571500" y="5715000"/>
            <a:ext cx="8229600" cy="1500188"/>
            <a:chOff x="571472" y="5715000"/>
            <a:chExt cx="8229600" cy="1500206"/>
          </a:xfrm>
        </p:grpSpPr>
        <p:sp>
          <p:nvSpPr>
            <p:cNvPr id="11" name="矩形 10"/>
            <p:cNvSpPr/>
            <p:nvPr/>
          </p:nvSpPr>
          <p:spPr>
            <a:xfrm>
              <a:off x="2500285" y="6415096"/>
              <a:ext cx="4510087" cy="5588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3072" name="标题 1"/>
            <p:cNvSpPr txBox="1">
              <a:spLocks/>
            </p:cNvSpPr>
            <p:nvPr/>
          </p:nvSpPr>
          <p:spPr bwMode="auto">
            <a:xfrm>
              <a:off x="571472" y="6072206"/>
              <a:ext cx="8229600" cy="1143000"/>
            </a:xfrm>
            <a:prstGeom prst="rect">
              <a:avLst/>
            </a:prstGeom>
            <a:noFill/>
            <a:ln w="9525">
              <a:noFill/>
              <a:miter lim="800000"/>
              <a:headEnd/>
              <a:tailEnd/>
            </a:ln>
          </p:spPr>
          <p:txBody>
            <a:bodyPr anchor="ctr"/>
            <a:lstStyle/>
            <a:p>
              <a:pPr algn="ctr"/>
              <a:r>
                <a:rPr lang="en-US" altLang="zh-CN" sz="1600" b="1">
                  <a:solidFill>
                    <a:schemeClr val="bg1"/>
                  </a:solidFill>
                  <a:latin typeface="Comic Sans MS" pitchFamily="66" charset="0"/>
                  <a:ea typeface="Arial Unicode MS" pitchFamily="34" charset="-122"/>
                  <a:cs typeface="Arial" charset="0"/>
                </a:rPr>
                <a:t> HuaMin   Charity   Foundation</a:t>
              </a:r>
              <a:endParaRPr lang="zh-CN" altLang="en-US" sz="1600" b="1">
                <a:solidFill>
                  <a:schemeClr val="bg1"/>
                </a:solidFill>
                <a:latin typeface="Comic Sans MS" pitchFamily="66" charset="0"/>
                <a:ea typeface="Arial Unicode MS" pitchFamily="34" charset="-122"/>
                <a:cs typeface="Arial" charset="0"/>
              </a:endParaRPr>
            </a:p>
          </p:txBody>
        </p:sp>
        <p:sp>
          <p:nvSpPr>
            <p:cNvPr id="13" name="标题 1"/>
            <p:cNvSpPr txBox="1">
              <a:spLocks/>
            </p:cNvSpPr>
            <p:nvPr/>
          </p:nvSpPr>
          <p:spPr>
            <a:xfrm>
              <a:off x="571472" y="5715000"/>
              <a:ext cx="8229600" cy="1143014"/>
            </a:xfrm>
            <a:prstGeom prst="rect">
              <a:avLst/>
            </a:prstGeom>
          </p:spPr>
          <p:txBody>
            <a:bodyPr anchor="ctr">
              <a:normAutofit/>
            </a:bodyPr>
            <a:lstStyle/>
            <a:p>
              <a:pPr algn="ctr" fontAlgn="auto">
                <a:spcAft>
                  <a:spcPts val="0"/>
                </a:spcAft>
                <a:defRPr/>
              </a:pPr>
              <a:endParaRPr lang="zh-CN" altLang="en-US" sz="800" b="1" dirty="0">
                <a:solidFill>
                  <a:srgbClr val="00B0F0"/>
                </a:solidFill>
                <a:latin typeface="+mj-ea"/>
                <a:ea typeface="+mn-ea"/>
              </a:endParaRPr>
            </a:p>
          </p:txBody>
        </p:sp>
      </p:grpSp>
      <p:graphicFrame>
        <p:nvGraphicFramePr>
          <p:cNvPr id="14" name="Group 785"/>
          <p:cNvGraphicFramePr>
            <a:graphicFrameLocks noGrp="1"/>
          </p:cNvGraphicFramePr>
          <p:nvPr>
            <p:extLst>
              <p:ext uri="{D42A27DB-BD31-4B8C-83A1-F6EECF244321}">
                <p14:modId xmlns:p14="http://schemas.microsoft.com/office/powerpoint/2010/main" val="1988854644"/>
              </p:ext>
            </p:extLst>
          </p:nvPr>
        </p:nvGraphicFramePr>
        <p:xfrm>
          <a:off x="179511" y="765174"/>
          <a:ext cx="8496945" cy="5878525"/>
        </p:xfrm>
        <a:graphic>
          <a:graphicData uri="http://schemas.openxmlformats.org/drawingml/2006/table">
            <a:tbl>
              <a:tblPr/>
              <a:tblGrid>
                <a:gridCol w="911840"/>
                <a:gridCol w="1784668"/>
                <a:gridCol w="3893821"/>
                <a:gridCol w="486728"/>
                <a:gridCol w="567849"/>
                <a:gridCol w="852039"/>
              </a:tblGrid>
              <a:tr h="42555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zh-CN" altLang="en-US" sz="1050" b="1" i="0" u="none" strike="noStrike" cap="none" normalizeH="0" baseline="0" dirty="0" smtClean="0">
                          <a:ln>
                            <a:noFill/>
                          </a:ln>
                          <a:solidFill>
                            <a:schemeClr val="bg1"/>
                          </a:solidFill>
                          <a:effectLst/>
                          <a:latin typeface="黑体" pitchFamily="2" charset="-122"/>
                          <a:ea typeface="黑体" pitchFamily="2" charset="-122"/>
                        </a:rPr>
                        <a:t>一级指标</a:t>
                      </a:r>
                      <a:endParaRPr kumimoji="0" lang="zh-CN" altLang="en-US" sz="1050" b="0" i="0" u="none" strike="noStrike" cap="none" normalizeH="0" baseline="0" dirty="0" smtClean="0">
                        <a:ln>
                          <a:noFill/>
                        </a:ln>
                        <a:solidFill>
                          <a:schemeClr val="bg1"/>
                        </a:solidFill>
                        <a:effectLst/>
                        <a:latin typeface="黑体" pitchFamily="2" charset="-122"/>
                        <a:ea typeface="黑体" pitchFamily="2" charset="-122"/>
                      </a:endParaRP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zh-CN" altLang="en-US" sz="1050" b="1" i="0" u="none" strike="noStrike" cap="none" normalizeH="0" baseline="0" dirty="0" smtClean="0">
                          <a:ln>
                            <a:noFill/>
                          </a:ln>
                          <a:solidFill>
                            <a:schemeClr val="bg1"/>
                          </a:solidFill>
                          <a:effectLst/>
                          <a:latin typeface="黑体" pitchFamily="2" charset="-122"/>
                          <a:ea typeface="黑体" pitchFamily="2" charset="-122"/>
                        </a:rPr>
                        <a:t>二级指标</a:t>
                      </a:r>
                      <a:endParaRPr kumimoji="0" lang="zh-CN" altLang="en-US" sz="1050" b="0" i="0" u="none" strike="noStrike" cap="none" normalizeH="0" baseline="0" dirty="0" smtClean="0">
                        <a:ln>
                          <a:noFill/>
                        </a:ln>
                        <a:solidFill>
                          <a:schemeClr val="bg1"/>
                        </a:solidFill>
                        <a:effectLst/>
                        <a:latin typeface="黑体" pitchFamily="2" charset="-122"/>
                        <a:ea typeface="黑体" pitchFamily="2" charset="-122"/>
                      </a:endParaRP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zh-CN" altLang="en-US" sz="1050" b="1" i="0" u="none" strike="noStrike" cap="none" normalizeH="0" baseline="0" dirty="0" smtClean="0">
                          <a:ln>
                            <a:noFill/>
                          </a:ln>
                          <a:solidFill>
                            <a:schemeClr val="bg1"/>
                          </a:solidFill>
                          <a:effectLst/>
                          <a:latin typeface="黑体" pitchFamily="2" charset="-122"/>
                          <a:ea typeface="黑体" pitchFamily="2" charset="-122"/>
                        </a:rPr>
                        <a:t>三级指标</a:t>
                      </a:r>
                      <a:endParaRPr kumimoji="0" lang="zh-CN" altLang="en-US" sz="1050" b="0" i="0" u="none" strike="noStrike" cap="none" normalizeH="0" baseline="0" dirty="0" smtClean="0">
                        <a:ln>
                          <a:noFill/>
                        </a:ln>
                        <a:solidFill>
                          <a:schemeClr val="bg1"/>
                        </a:solidFill>
                        <a:effectLst/>
                        <a:latin typeface="黑体" pitchFamily="2" charset="-122"/>
                        <a:ea typeface="黑体" pitchFamily="2" charset="-122"/>
                      </a:endParaRP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B0F0"/>
                    </a:solidFill>
                  </a:tcPr>
                </a:tc>
                <a:tc gridSpan="2">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zh-CN" altLang="en-US" sz="1050" b="1" i="0" u="none" strike="noStrike" cap="none" normalizeH="0" baseline="0" dirty="0" smtClean="0">
                          <a:ln>
                            <a:noFill/>
                          </a:ln>
                          <a:solidFill>
                            <a:schemeClr val="bg1"/>
                          </a:solidFill>
                          <a:effectLst/>
                          <a:latin typeface="黑体" pitchFamily="2" charset="-122"/>
                          <a:ea typeface="黑体" pitchFamily="2" charset="-122"/>
                        </a:rPr>
                        <a:t>分值</a:t>
                      </a:r>
                      <a:endParaRPr kumimoji="0" lang="zh-CN" altLang="en-US" sz="1050" b="0" i="0" u="none" strike="noStrike" cap="none" normalizeH="0" baseline="0" dirty="0" smtClean="0">
                        <a:ln>
                          <a:noFill/>
                        </a:ln>
                        <a:solidFill>
                          <a:schemeClr val="bg1"/>
                        </a:solidFill>
                        <a:effectLst/>
                        <a:latin typeface="黑体" pitchFamily="2" charset="-122"/>
                        <a:ea typeface="黑体" pitchFamily="2" charset="-122"/>
                      </a:endParaRP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B0F0"/>
                    </a:solidFill>
                  </a:tcPr>
                </a:tc>
                <a:tc hMerge="1">
                  <a:txBody>
                    <a:bodyPr/>
                    <a:lstStyle/>
                    <a:p>
                      <a:endParaRPr lang="zh-CN" altLang="en-US"/>
                    </a:p>
                  </a:txBody>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zh-CN" altLang="en-US" sz="1050" b="1" i="0" u="none" strike="noStrike" cap="none" normalizeH="0" baseline="0" dirty="0" smtClean="0">
                          <a:ln>
                            <a:noFill/>
                          </a:ln>
                          <a:solidFill>
                            <a:schemeClr val="bg1"/>
                          </a:solidFill>
                          <a:effectLst/>
                          <a:latin typeface="黑体" pitchFamily="2" charset="-122"/>
                          <a:ea typeface="黑体" pitchFamily="2" charset="-122"/>
                        </a:rPr>
                        <a:t>占总分比</a:t>
                      </a:r>
                      <a:endParaRPr kumimoji="0" lang="zh-CN" altLang="en-US" sz="1050" b="0" i="0" u="none" strike="noStrike" cap="none" normalizeH="0" baseline="0" dirty="0" smtClean="0">
                        <a:ln>
                          <a:noFill/>
                        </a:ln>
                        <a:solidFill>
                          <a:schemeClr val="bg1"/>
                        </a:solidFill>
                        <a:effectLst/>
                        <a:latin typeface="黑体" pitchFamily="2" charset="-122"/>
                        <a:ea typeface="黑体" pitchFamily="2" charset="-122"/>
                      </a:endParaRP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B0F0"/>
                    </a:solidFill>
                  </a:tcPr>
                </a:tc>
              </a:tr>
              <a:tr h="278479">
                <a:tc rowSpan="9">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chemeClr val="bg1"/>
                          </a:solidFill>
                          <a:effectLst/>
                          <a:latin typeface="微软雅黑" pitchFamily="34" charset="-122"/>
                          <a:ea typeface="微软雅黑" pitchFamily="34" charset="-122"/>
                        </a:rPr>
                        <a:t>困难程度及相关指标</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家庭经济困难指标</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D9D9D9">
                        <a:alpha val="43922"/>
                      </a:srgbClr>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　</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D9D9D9">
                        <a:alpha val="43922"/>
                      </a:srgbClr>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30</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D9D9D9">
                        <a:alpha val="43922"/>
                      </a:srgbClr>
                    </a:solidFill>
                  </a:tcPr>
                </a:tc>
                <a:tc rowSpan="9">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85</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D9D9D9">
                        <a:alpha val="43922"/>
                      </a:srgbClr>
                    </a:solidFill>
                  </a:tcPr>
                </a:tc>
                <a:tc rowSpan="9">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lumMod val="65000"/>
                              <a:lumOff val="35000"/>
                            </a:schemeClr>
                          </a:solidFill>
                          <a:effectLst/>
                          <a:latin typeface="黑体" pitchFamily="2" charset="-122"/>
                          <a:ea typeface="黑体" pitchFamily="2" charset="-122"/>
                        </a:rPr>
                        <a:t>57%</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D9D9D9">
                        <a:alpha val="43922"/>
                      </a:srgbClr>
                    </a:solidFill>
                  </a:tcPr>
                </a:tc>
              </a:tr>
              <a:tr h="278479">
                <a:tc vMerge="1">
                  <a:txBody>
                    <a:bodyPr/>
                    <a:lstStyle/>
                    <a:p>
                      <a:endParaRPr lang="zh-CN" altLang="en-US"/>
                    </a:p>
                  </a:txBody>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家庭经济特别困难指标</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D9D9D9">
                        <a:alpha val="43922"/>
                      </a:srgbClr>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　</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D9D9D9">
                        <a:alpha val="43922"/>
                      </a:srgbClr>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15</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D9D9D9">
                        <a:alpha val="43922"/>
                      </a:srgbClr>
                    </a:solidFill>
                  </a:tcPr>
                </a:tc>
                <a:tc vMerge="1">
                  <a:txBody>
                    <a:bodyPr/>
                    <a:lstStyle/>
                    <a:p>
                      <a:endParaRPr lang="zh-CN" altLang="en-US"/>
                    </a:p>
                  </a:txBody>
                  <a:tcPr/>
                </a:tc>
                <a:tc vMerge="1">
                  <a:txBody>
                    <a:bodyPr/>
                    <a:lstStyle/>
                    <a:p>
                      <a:endParaRPr lang="zh-CN" altLang="en-US"/>
                    </a:p>
                  </a:txBody>
                  <a:tcPr/>
                </a:tc>
              </a:tr>
              <a:tr h="261074">
                <a:tc vMerge="1">
                  <a:txBody>
                    <a:bodyPr/>
                    <a:lstStyle/>
                    <a:p>
                      <a:endParaRPr lang="zh-CN" altLang="en-US"/>
                    </a:p>
                  </a:txBody>
                  <a:tcPr/>
                </a:tc>
                <a:tc rowSpan="7">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校正指标</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D9D9D9">
                        <a:alpha val="43922"/>
                      </a:srgbClr>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烈士子女（</a:t>
                      </a:r>
                      <a:r>
                        <a:rPr kumimoji="0" lang="en-US" altLang="zh-CN"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5</a:t>
                      </a: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分）</a:t>
                      </a:r>
                    </a:p>
                  </a:txBody>
                  <a:tcPr marT="45718" marB="45718"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D9D9D9">
                        <a:alpha val="43922"/>
                      </a:srgbClr>
                    </a:solidFill>
                  </a:tcPr>
                </a:tc>
                <a:tc rowSpan="7">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40</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D9D9D9">
                        <a:alpha val="43922"/>
                      </a:srgbClr>
                    </a:solidFill>
                  </a:tcPr>
                </a:tc>
                <a:tc vMerge="1">
                  <a:txBody>
                    <a:bodyPr/>
                    <a:lstStyle/>
                    <a:p>
                      <a:endParaRPr lang="zh-CN" altLang="en-US"/>
                    </a:p>
                  </a:txBody>
                  <a:tcPr/>
                </a:tc>
                <a:tc vMerge="1">
                  <a:txBody>
                    <a:bodyPr/>
                    <a:lstStyle/>
                    <a:p>
                      <a:endParaRPr lang="zh-CN" altLang="en-US"/>
                    </a:p>
                  </a:txBody>
                  <a:tcPr/>
                </a:tc>
              </a:tr>
              <a:tr h="261074">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单亲家庭（</a:t>
                      </a:r>
                      <a:r>
                        <a:rPr kumimoji="0" lang="en-US" altLang="zh-CN"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5</a:t>
                      </a: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分）</a:t>
                      </a:r>
                    </a:p>
                  </a:txBody>
                  <a:tcPr marT="45718" marB="45718"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D9D9D9">
                        <a:alpha val="43922"/>
                      </a:srgbClr>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61074">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父母双亡（</a:t>
                      </a:r>
                      <a:r>
                        <a:rPr kumimoji="0" lang="en-US" altLang="zh-CN"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5</a:t>
                      </a: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分）</a:t>
                      </a:r>
                    </a:p>
                  </a:txBody>
                  <a:tcPr marT="45718" marB="45718"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D9D9D9">
                        <a:alpha val="43922"/>
                      </a:srgbClr>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61074">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身患残疾（</a:t>
                      </a:r>
                      <a:r>
                        <a:rPr kumimoji="0" lang="en-US" altLang="zh-CN"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10</a:t>
                      </a: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分）</a:t>
                      </a:r>
                    </a:p>
                  </a:txBody>
                  <a:tcPr marT="45718" marB="45718"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D9D9D9">
                        <a:alpha val="43922"/>
                      </a:srgbClr>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65293">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家庭成员中有长期患重病或残疾的学生（</a:t>
                      </a:r>
                      <a:r>
                        <a:rPr kumimoji="0" lang="en-US" altLang="zh-CN"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5</a:t>
                      </a: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分）</a:t>
                      </a:r>
                    </a:p>
                  </a:txBody>
                  <a:tcPr marT="45718" marB="45718"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D9D9D9">
                        <a:alpha val="43922"/>
                      </a:srgbClr>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61074">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来自国家级贫困县的学生（</a:t>
                      </a:r>
                      <a:r>
                        <a:rPr kumimoji="0" lang="en-US" altLang="zh-CN"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5</a:t>
                      </a: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分）</a:t>
                      </a:r>
                    </a:p>
                  </a:txBody>
                  <a:tcPr marT="45718" marB="45718"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D9D9D9">
                        <a:alpha val="43922"/>
                      </a:srgbClr>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65293">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家庭遭受自然灾害，或突发事件，财产损失严重的学生（</a:t>
                      </a:r>
                      <a:r>
                        <a:rPr kumimoji="0" lang="en-US" altLang="zh-CN"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5</a:t>
                      </a: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分）</a:t>
                      </a:r>
                    </a:p>
                  </a:txBody>
                  <a:tcPr marT="45718" marB="45718"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D9D9D9">
                        <a:alpha val="43922"/>
                      </a:srgbClr>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61074">
                <a:tc rowSpan="7">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chemeClr val="bg1"/>
                          </a:solidFill>
                          <a:effectLst/>
                          <a:latin typeface="微软雅黑" pitchFamily="34" charset="-122"/>
                          <a:ea typeface="微软雅黑" pitchFamily="34" charset="-122"/>
                        </a:rPr>
                        <a:t>愿望指标</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B0F0"/>
                    </a:solidFill>
                  </a:tcPr>
                </a:tc>
                <a:tc rowSpan="5">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项目申请书指标</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简述您的职业规划（</a:t>
                      </a:r>
                      <a:r>
                        <a:rPr kumimoji="0" lang="en-US" altLang="zh-CN"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5</a:t>
                      </a: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分）</a:t>
                      </a:r>
                    </a:p>
                  </a:txBody>
                  <a:tcPr marT="45718" marB="45718"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rowSpan="5">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lumMod val="65000"/>
                              <a:lumOff val="35000"/>
                            </a:schemeClr>
                          </a:solidFill>
                          <a:effectLst/>
                          <a:latin typeface="黑体" pitchFamily="2" charset="-122"/>
                          <a:ea typeface="黑体" pitchFamily="2" charset="-122"/>
                        </a:rPr>
                        <a:t>25</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rowSpan="7">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lumMod val="65000"/>
                              <a:lumOff val="35000"/>
                            </a:schemeClr>
                          </a:solidFill>
                          <a:effectLst/>
                          <a:latin typeface="黑体" pitchFamily="2" charset="-122"/>
                          <a:ea typeface="黑体" pitchFamily="2" charset="-122"/>
                        </a:rPr>
                        <a:t>45</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rowSpan="7">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30%</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r>
              <a:tr h="265293">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您在求职过程中有哪些困难需要本项目支持（</a:t>
                      </a:r>
                      <a:r>
                        <a:rPr kumimoji="0" lang="en-US" altLang="zh-CN"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5</a:t>
                      </a: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分）</a:t>
                      </a:r>
                    </a:p>
                  </a:txBody>
                  <a:tcPr marT="45718" marB="45718"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65293">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简述您拟定促进就业的开支项目、经费预算及时间安排（</a:t>
                      </a:r>
                      <a:r>
                        <a:rPr kumimoji="0" lang="en-US" altLang="zh-CN"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5</a:t>
                      </a: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分）</a:t>
                      </a:r>
                    </a:p>
                  </a:txBody>
                  <a:tcPr marT="45718" marB="45718"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65293">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您对大学生就业扶助项目的理解（</a:t>
                      </a:r>
                      <a:r>
                        <a:rPr kumimoji="0" lang="en-US" altLang="zh-CN"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5</a:t>
                      </a: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分）</a:t>
                      </a:r>
                    </a:p>
                  </a:txBody>
                  <a:tcPr marT="45718" marB="45718"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65293">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您对大学生就业扶助项目的建议（</a:t>
                      </a:r>
                      <a:r>
                        <a:rPr kumimoji="0" lang="en-US" altLang="zh-CN"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5</a:t>
                      </a: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分）</a:t>
                      </a:r>
                    </a:p>
                  </a:txBody>
                  <a:tcPr marT="45718" marB="45718"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345420">
                <a:tc vMerge="1">
                  <a:txBody>
                    <a:bodyPr/>
                    <a:lstStyle/>
                    <a:p>
                      <a:endParaRPr lang="zh-CN" altLang="en-US"/>
                    </a:p>
                  </a:txBody>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zh-CN" altLang="en-US" sz="1000" b="0" i="0" u="none" strike="noStrike" cap="none" normalizeH="0" baseline="0" smtClean="0">
                          <a:ln>
                            <a:noFill/>
                          </a:ln>
                          <a:solidFill>
                            <a:schemeClr val="tx1">
                              <a:lumMod val="65000"/>
                              <a:lumOff val="35000"/>
                            </a:schemeClr>
                          </a:solidFill>
                          <a:effectLst/>
                          <a:latin typeface="微软雅黑" pitchFamily="34" charset="-122"/>
                          <a:ea typeface="微软雅黑" pitchFamily="34" charset="-122"/>
                        </a:rPr>
                        <a:t>培训指标</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参加学校或院系就业培训及其他就业培训积极性指标</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10</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r>
              <a:tr h="278479">
                <a:tc vMerge="1">
                  <a:txBody>
                    <a:bodyPr/>
                    <a:lstStyle/>
                    <a:p>
                      <a:endParaRPr lang="zh-CN" altLang="en-US"/>
                    </a:p>
                  </a:txBody>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zh-CN" altLang="en-US" sz="1000" b="0" i="0" u="none" strike="noStrike" cap="none" normalizeH="0" baseline="0" smtClean="0">
                          <a:ln>
                            <a:noFill/>
                          </a:ln>
                          <a:solidFill>
                            <a:schemeClr val="tx1">
                              <a:lumMod val="65000"/>
                              <a:lumOff val="35000"/>
                            </a:schemeClr>
                          </a:solidFill>
                          <a:effectLst/>
                          <a:latin typeface="微软雅黑" pitchFamily="34" charset="-122"/>
                          <a:ea typeface="微软雅黑" pitchFamily="34" charset="-122"/>
                        </a:rPr>
                        <a:t>实践经验指标</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勤工俭学、社会兼职积极性指标</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10</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r>
              <a:tr h="278479">
                <a:tc rowSpan="2">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chemeClr val="bg1"/>
                          </a:solidFill>
                          <a:effectLst/>
                          <a:latin typeface="微软雅黑" pitchFamily="34" charset="-122"/>
                          <a:ea typeface="微软雅黑" pitchFamily="34" charset="-122"/>
                        </a:rPr>
                        <a:t>品行指标</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zh-CN" altLang="en-US" sz="1000" b="0" i="0" u="none" strike="noStrike" cap="none" normalizeH="0" baseline="0" smtClean="0">
                          <a:ln>
                            <a:noFill/>
                          </a:ln>
                          <a:solidFill>
                            <a:schemeClr val="tx1">
                              <a:lumMod val="65000"/>
                              <a:lumOff val="35000"/>
                            </a:schemeClr>
                          </a:solidFill>
                          <a:effectLst/>
                          <a:latin typeface="微软雅黑" pitchFamily="34" charset="-122"/>
                          <a:ea typeface="微软雅黑" pitchFamily="34" charset="-122"/>
                        </a:rPr>
                        <a:t>加分指标</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D9D9D9">
                        <a:alpha val="43922"/>
                      </a:srgbClr>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参加志愿活动或义务献血</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D9D9D9">
                        <a:alpha val="43922"/>
                      </a:srgbClr>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lumMod val="65000"/>
                              <a:lumOff val="35000"/>
                            </a:schemeClr>
                          </a:solidFill>
                          <a:effectLst/>
                          <a:latin typeface="黑体" pitchFamily="2" charset="-122"/>
                          <a:ea typeface="黑体" pitchFamily="2" charset="-122"/>
                        </a:rPr>
                        <a:t>15</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D9D9D9">
                        <a:alpha val="43922"/>
                      </a:srgbClr>
                    </a:solidFill>
                  </a:tcPr>
                </a:tc>
                <a:tc rowSpan="2">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15</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D9D9D9">
                        <a:alpha val="43922"/>
                      </a:srgbClr>
                    </a:solidFill>
                  </a:tcPr>
                </a:tc>
                <a:tc rowSpan="2">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lumMod val="65000"/>
                              <a:lumOff val="35000"/>
                            </a:schemeClr>
                          </a:solidFill>
                          <a:effectLst/>
                          <a:latin typeface="黑体" pitchFamily="2" charset="-122"/>
                          <a:ea typeface="黑体" pitchFamily="2" charset="-122"/>
                        </a:rPr>
                        <a:t>10%</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D9D9D9">
                        <a:alpha val="43922"/>
                      </a:srgbClr>
                    </a:solidFill>
                  </a:tcPr>
                </a:tc>
              </a:tr>
              <a:tr h="278479">
                <a:tc vMerge="1">
                  <a:txBody>
                    <a:bodyPr/>
                    <a:lstStyle/>
                    <a:p>
                      <a:endParaRPr lang="zh-CN" altLang="en-US"/>
                    </a:p>
                  </a:txBody>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减分指标</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D9D9D9">
                        <a:alpha val="43922"/>
                      </a:srgbClr>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受到处分情况 </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D9D9D9">
                        <a:alpha val="43922"/>
                      </a:srgbClr>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10</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D9D9D9">
                        <a:alpha val="43922"/>
                      </a:srgbClr>
                    </a:solidFill>
                  </a:tcPr>
                </a:tc>
                <a:tc vMerge="1">
                  <a:txBody>
                    <a:bodyPr/>
                    <a:lstStyle/>
                    <a:p>
                      <a:endParaRPr lang="zh-CN" altLang="en-US"/>
                    </a:p>
                  </a:txBody>
                  <a:tcPr/>
                </a:tc>
                <a:tc vMerge="1">
                  <a:txBody>
                    <a:bodyPr/>
                    <a:lstStyle/>
                    <a:p>
                      <a:endParaRPr lang="zh-CN" altLang="en-US"/>
                    </a:p>
                  </a:txBody>
                  <a:tcPr/>
                </a:tc>
              </a:tr>
              <a:tr h="278479">
                <a:tc rowSpan="2">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chemeClr val="bg1"/>
                          </a:solidFill>
                          <a:effectLst/>
                          <a:latin typeface="微软雅黑" pitchFamily="34" charset="-122"/>
                          <a:ea typeface="微软雅黑" pitchFamily="34" charset="-122"/>
                        </a:rPr>
                        <a:t>学习指标</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加分指标</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学习成绩优秀</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5</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rowSpan="2">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lumMod val="65000"/>
                              <a:lumOff val="35000"/>
                            </a:schemeClr>
                          </a:solidFill>
                          <a:effectLst/>
                          <a:latin typeface="黑体" pitchFamily="2" charset="-122"/>
                          <a:ea typeface="黑体" pitchFamily="2" charset="-122"/>
                        </a:rPr>
                        <a:t>5</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rowSpan="2">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3%</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r>
              <a:tr h="278479">
                <a:tc vMerge="1">
                  <a:txBody>
                    <a:bodyPr/>
                    <a:lstStyle/>
                    <a:p>
                      <a:endParaRPr lang="zh-CN" altLang="en-US"/>
                    </a:p>
                  </a:txBody>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减分指标</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zh-CN" altLang="en-US"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课程不及格情况</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lumMod val="65000"/>
                              <a:lumOff val="35000"/>
                            </a:schemeClr>
                          </a:solidFill>
                          <a:effectLst/>
                          <a:latin typeface="黑体" pitchFamily="2" charset="-122"/>
                          <a:ea typeface="黑体" pitchFamily="2" charset="-122"/>
                        </a:rPr>
                        <a:t>5</a:t>
                      </a:r>
                    </a:p>
                  </a:txBody>
                  <a:tcPr marT="45718" marB="4571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r>
            </a:tbl>
          </a:graphicData>
        </a:graphic>
      </p:graphicFrame>
      <p:sp>
        <p:nvSpPr>
          <p:cNvPr id="43068" name="标题 1">
            <a:hlinkClick r:id="rId2" action="ppaction://hlinkfile"/>
          </p:cNvPr>
          <p:cNvSpPr txBox="1">
            <a:spLocks/>
          </p:cNvSpPr>
          <p:nvPr/>
        </p:nvSpPr>
        <p:spPr bwMode="auto">
          <a:xfrm>
            <a:off x="304800" y="0"/>
            <a:ext cx="8964613" cy="920750"/>
          </a:xfrm>
          <a:prstGeom prst="rect">
            <a:avLst/>
          </a:prstGeom>
          <a:noFill/>
          <a:ln w="9525">
            <a:noFill/>
            <a:miter lim="800000"/>
            <a:headEnd/>
            <a:tailEnd/>
          </a:ln>
        </p:spPr>
        <p:txBody>
          <a:bodyPr anchor="ctr"/>
          <a:lstStyle/>
          <a:p>
            <a:r>
              <a:rPr lang="zh-CN" altLang="en-US" sz="2800" b="1" dirty="0">
                <a:solidFill>
                  <a:srgbClr val="00B0F0"/>
                </a:solidFill>
                <a:latin typeface="微软雅黑" pitchFamily="34" charset="-122"/>
                <a:ea typeface="微软雅黑" pitchFamily="34" charset="-122"/>
                <a:hlinkClick r:id="rId2" action="ppaction://hlinkfile"/>
              </a:rPr>
              <a:t>项目</a:t>
            </a:r>
            <a:r>
              <a:rPr lang="zh-CN" altLang="en-US" sz="2800" b="1" dirty="0" smtClean="0">
                <a:solidFill>
                  <a:srgbClr val="00B0F0"/>
                </a:solidFill>
                <a:latin typeface="微软雅黑" pitchFamily="34" charset="-122"/>
                <a:ea typeface="微软雅黑" pitchFamily="34" charset="-122"/>
                <a:hlinkClick r:id="rId2" action="ppaction://hlinkfile"/>
              </a:rPr>
              <a:t>评审</a:t>
            </a:r>
            <a:r>
              <a:rPr lang="zh-CN" altLang="en-US" sz="2800" b="1" dirty="0" smtClean="0">
                <a:solidFill>
                  <a:srgbClr val="00B0F0"/>
                </a:solidFill>
                <a:latin typeface="微软雅黑" pitchFamily="34" charset="-122"/>
                <a:ea typeface="微软雅黑" pitchFamily="34" charset="-122"/>
              </a:rPr>
              <a:t> 参见附录</a:t>
            </a:r>
            <a:r>
              <a:rPr lang="en-US" altLang="zh-CN" sz="2800" b="1" dirty="0" smtClean="0">
                <a:solidFill>
                  <a:srgbClr val="00B0F0"/>
                </a:solidFill>
                <a:latin typeface="微软雅黑" pitchFamily="34" charset="-122"/>
                <a:ea typeface="微软雅黑" pitchFamily="34" charset="-122"/>
              </a:rPr>
              <a:t>1</a:t>
            </a:r>
            <a:endParaRPr lang="zh-CN" altLang="en-US" sz="2800" b="1" dirty="0">
              <a:solidFill>
                <a:srgbClr val="00B0F0"/>
              </a:solidFill>
              <a:latin typeface="微软雅黑" pitchFamily="34" charset="-122"/>
              <a:ea typeface="微软雅黑" pitchFamily="34" charset="-122"/>
            </a:endParaRPr>
          </a:p>
        </p:txBody>
      </p:sp>
      <p:sp>
        <p:nvSpPr>
          <p:cNvPr id="9" name="标题 1"/>
          <p:cNvSpPr>
            <a:spLocks noGrp="1"/>
          </p:cNvSpPr>
          <p:nvPr>
            <p:ph type="title"/>
          </p:nvPr>
        </p:nvSpPr>
        <p:spPr>
          <a:xfrm>
            <a:off x="673100" y="-387350"/>
            <a:ext cx="8229600" cy="1143000"/>
          </a:xfrm>
        </p:spPr>
        <p:txBody>
          <a:bodyPr rtlCol="0">
            <a:normAutofit/>
          </a:bodyPr>
          <a:lstStyle/>
          <a:p>
            <a:pPr eaLnBrk="1" fontAlgn="auto" hangingPunct="1">
              <a:spcAft>
                <a:spcPts val="0"/>
              </a:spcAft>
              <a:defRPr/>
            </a:pPr>
            <a:r>
              <a:rPr lang="zh-CN" altLang="en-US" sz="1400" b="1" dirty="0" smtClean="0">
                <a:solidFill>
                  <a:srgbClr val="00B0F0"/>
                </a:solidFill>
                <a:latin typeface="+mj-ea"/>
              </a:rPr>
              <a:t>华   民   慈   善   基   金   会</a:t>
            </a:r>
            <a:endParaRPr lang="zh-CN" altLang="en-US" sz="1400" b="1" dirty="0">
              <a:solidFill>
                <a:srgbClr val="00B0F0"/>
              </a:solidFill>
              <a:latin typeface="+mj-ea"/>
            </a:endParaRPr>
          </a:p>
        </p:txBody>
      </p:sp>
      <p:sp>
        <p:nvSpPr>
          <p:cNvPr id="16" name="矩形 15"/>
          <p:cNvSpPr/>
          <p:nvPr/>
        </p:nvSpPr>
        <p:spPr>
          <a:xfrm>
            <a:off x="2716213" y="-228600"/>
            <a:ext cx="4143375" cy="28733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3810</TotalTime>
  <Words>958</Words>
  <Application>Microsoft Office PowerPoint</Application>
  <PresentationFormat>全屏显示(4:3)</PresentationFormat>
  <Paragraphs>159</Paragraphs>
  <Slides>11</Slides>
  <Notes>0</Notes>
  <HiddenSlides>0</HiddenSlides>
  <MMClips>0</MMClips>
  <ScaleCrop>false</ScaleCrop>
  <HeadingPairs>
    <vt:vector size="4" baseType="variant">
      <vt:variant>
        <vt:lpstr>主题</vt:lpstr>
      </vt:variant>
      <vt:variant>
        <vt:i4>1</vt:i4>
      </vt:variant>
      <vt:variant>
        <vt:lpstr>幻灯片标题</vt:lpstr>
      </vt:variant>
      <vt:variant>
        <vt:i4>11</vt:i4>
      </vt:variant>
    </vt:vector>
  </HeadingPairs>
  <TitlesOfParts>
    <vt:vector size="12" baseType="lpstr">
      <vt:lpstr>Office 主题​​</vt:lpstr>
      <vt:lpstr>华   民   慈   善   基   金   会</vt:lpstr>
      <vt:lpstr>华   民   慈   善   基   金   会</vt:lpstr>
      <vt:lpstr>华   民   慈   善   基   金   会</vt:lpstr>
      <vt:lpstr>华   民   慈   善   基   金   会</vt:lpstr>
      <vt:lpstr>华   民   慈   善   基   金   会</vt:lpstr>
      <vt:lpstr>华   民   慈   善   基   金   会</vt:lpstr>
      <vt:lpstr>PowerPoint 演示文稿</vt:lpstr>
      <vt:lpstr>学院装订材料</vt:lpstr>
      <vt:lpstr>华   民   慈   善   基   金   会</vt:lpstr>
      <vt:lpstr>华   民   慈   善   基   金   会</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niesha</dc:creator>
  <cp:lastModifiedBy>YANG</cp:lastModifiedBy>
  <cp:revision>487</cp:revision>
  <dcterms:created xsi:type="dcterms:W3CDTF">2013-09-01T05:52:01Z</dcterms:created>
  <dcterms:modified xsi:type="dcterms:W3CDTF">2016-04-14T09:26:36Z</dcterms:modified>
</cp:coreProperties>
</file>